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51"/>
  </p:notesMasterIdLst>
  <p:sldIdLst>
    <p:sldId id="4583" r:id="rId4"/>
    <p:sldId id="4449" r:id="rId5"/>
    <p:sldId id="4584" r:id="rId6"/>
    <p:sldId id="4597" r:id="rId7"/>
    <p:sldId id="4759" r:id="rId8"/>
    <p:sldId id="4760" r:id="rId9"/>
    <p:sldId id="4593" r:id="rId10"/>
    <p:sldId id="4770" r:id="rId11"/>
    <p:sldId id="4771" r:id="rId12"/>
    <p:sldId id="4773" r:id="rId13"/>
    <p:sldId id="4772" r:id="rId14"/>
    <p:sldId id="4774" r:id="rId15"/>
    <p:sldId id="4585" r:id="rId16"/>
    <p:sldId id="4755" r:id="rId17"/>
    <p:sldId id="4564" r:id="rId18"/>
    <p:sldId id="4706" r:id="rId19"/>
    <p:sldId id="4708" r:id="rId20"/>
    <p:sldId id="4707" r:id="rId21"/>
    <p:sldId id="4455" r:id="rId22"/>
    <p:sldId id="4553" r:id="rId23"/>
    <p:sldId id="4560" r:id="rId24"/>
    <p:sldId id="4554" r:id="rId25"/>
    <p:sldId id="4656" r:id="rId26"/>
    <p:sldId id="4674" r:id="rId27"/>
    <p:sldId id="4768" r:id="rId28"/>
    <p:sldId id="4769" r:id="rId29"/>
    <p:sldId id="4775" r:id="rId30"/>
    <p:sldId id="4709" r:id="rId31"/>
    <p:sldId id="4710" r:id="rId32"/>
    <p:sldId id="4731" r:id="rId33"/>
    <p:sldId id="4591" r:id="rId34"/>
    <p:sldId id="4592" r:id="rId35"/>
    <p:sldId id="4595" r:id="rId36"/>
    <p:sldId id="4677" r:id="rId37"/>
    <p:sldId id="4713" r:id="rId38"/>
    <p:sldId id="4734" r:id="rId39"/>
    <p:sldId id="4765" r:id="rId40"/>
    <p:sldId id="4766" r:id="rId41"/>
    <p:sldId id="4767" r:id="rId42"/>
    <p:sldId id="4683" r:id="rId43"/>
    <p:sldId id="4761" r:id="rId44"/>
    <p:sldId id="4730" r:id="rId45"/>
    <p:sldId id="4762" r:id="rId46"/>
    <p:sldId id="4763" r:id="rId47"/>
    <p:sldId id="4764" r:id="rId48"/>
    <p:sldId id="4695" r:id="rId49"/>
    <p:sldId id="421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0707"/>
    <a:srgbClr val="68080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2" autoAdjust="0"/>
    <p:restoredTop sz="94660"/>
  </p:normalViewPr>
  <p:slideViewPr>
    <p:cSldViewPr snapToGrid="0">
      <p:cViewPr varScale="1">
        <p:scale>
          <a:sx n="86" d="100"/>
          <a:sy n="86" d="100"/>
        </p:scale>
        <p:origin x="32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Netting" userId="c8861880-ee81-4823-ae1f-81f5a5499ee4" providerId="ADAL" clId="{2B8B6862-9909-49D0-8AAC-123BF8A2A9A0}"/>
    <pc:docChg chg="undo custSel addSld delSld modSld sldOrd">
      <pc:chgData name="Tom Netting" userId="c8861880-ee81-4823-ae1f-81f5a5499ee4" providerId="ADAL" clId="{2B8B6862-9909-49D0-8AAC-123BF8A2A9A0}" dt="2024-10-24T17:39:07.269" v="1748" actId="113"/>
      <pc:docMkLst>
        <pc:docMk/>
      </pc:docMkLst>
      <pc:sldChg chg="del">
        <pc:chgData name="Tom Netting" userId="c8861880-ee81-4823-ae1f-81f5a5499ee4" providerId="ADAL" clId="{2B8B6862-9909-49D0-8AAC-123BF8A2A9A0}" dt="2024-10-24T16:47:22.510" v="35" actId="2696"/>
        <pc:sldMkLst>
          <pc:docMk/>
          <pc:sldMk cId="226059237" sldId="4613"/>
        </pc:sldMkLst>
      </pc:sldChg>
      <pc:sldChg chg="del">
        <pc:chgData name="Tom Netting" userId="c8861880-ee81-4823-ae1f-81f5a5499ee4" providerId="ADAL" clId="{2B8B6862-9909-49D0-8AAC-123BF8A2A9A0}" dt="2024-10-24T16:47:26.226" v="36" actId="2696"/>
        <pc:sldMkLst>
          <pc:docMk/>
          <pc:sldMk cId="2575317389" sldId="4675"/>
        </pc:sldMkLst>
      </pc:sldChg>
      <pc:sldChg chg="del">
        <pc:chgData name="Tom Netting" userId="c8861880-ee81-4823-ae1f-81f5a5499ee4" providerId="ADAL" clId="{2B8B6862-9909-49D0-8AAC-123BF8A2A9A0}" dt="2024-10-24T16:47:30.548" v="37" actId="2696"/>
        <pc:sldMkLst>
          <pc:docMk/>
          <pc:sldMk cId="1911589616" sldId="4676"/>
        </pc:sldMkLst>
      </pc:sldChg>
      <pc:sldChg chg="del">
        <pc:chgData name="Tom Netting" userId="c8861880-ee81-4823-ae1f-81f5a5499ee4" providerId="ADAL" clId="{2B8B6862-9909-49D0-8AAC-123BF8A2A9A0}" dt="2024-10-24T16:47:08.239" v="34" actId="2696"/>
        <pc:sldMkLst>
          <pc:docMk/>
          <pc:sldMk cId="1398880263" sldId="4732"/>
        </pc:sldMkLst>
      </pc:sldChg>
      <pc:sldChg chg="modSp mod">
        <pc:chgData name="Tom Netting" userId="c8861880-ee81-4823-ae1f-81f5a5499ee4" providerId="ADAL" clId="{2B8B6862-9909-49D0-8AAC-123BF8A2A9A0}" dt="2024-10-24T17:38:29.931" v="1746" actId="20577"/>
        <pc:sldMkLst>
          <pc:docMk/>
          <pc:sldMk cId="2798916224" sldId="4759"/>
        </pc:sldMkLst>
        <pc:spChg chg="mod">
          <ac:chgData name="Tom Netting" userId="c8861880-ee81-4823-ae1f-81f5a5499ee4" providerId="ADAL" clId="{2B8B6862-9909-49D0-8AAC-123BF8A2A9A0}" dt="2024-10-24T17:38:29.931" v="1746" actId="20577"/>
          <ac:spMkLst>
            <pc:docMk/>
            <pc:sldMk cId="2798916224" sldId="4759"/>
            <ac:spMk id="6" creationId="{FA6BC79A-8703-3831-E96E-DA6DED223DBB}"/>
          </ac:spMkLst>
        </pc:spChg>
      </pc:sldChg>
      <pc:sldChg chg="addSp delSp modSp add del mod">
        <pc:chgData name="Tom Netting" userId="c8861880-ee81-4823-ae1f-81f5a5499ee4" providerId="ADAL" clId="{2B8B6862-9909-49D0-8AAC-123BF8A2A9A0}" dt="2024-10-24T14:34:23.260" v="14" actId="2696"/>
        <pc:sldMkLst>
          <pc:docMk/>
          <pc:sldMk cId="3332229630" sldId="4765"/>
        </pc:sldMkLst>
        <pc:spChg chg="del">
          <ac:chgData name="Tom Netting" userId="c8861880-ee81-4823-ae1f-81f5a5499ee4" providerId="ADAL" clId="{2B8B6862-9909-49D0-8AAC-123BF8A2A9A0}" dt="2024-10-24T14:31:52.494" v="3" actId="26606"/>
          <ac:spMkLst>
            <pc:docMk/>
            <pc:sldMk cId="3332229630" sldId="4765"/>
            <ac:spMk id="137" creationId="{22AA4B47-35C3-48DD-E332-5E6AB31F9D41}"/>
          </ac:spMkLst>
        </pc:spChg>
        <pc:spChg chg="del">
          <ac:chgData name="Tom Netting" userId="c8861880-ee81-4823-ae1f-81f5a5499ee4" providerId="ADAL" clId="{2B8B6862-9909-49D0-8AAC-123BF8A2A9A0}" dt="2024-10-24T14:31:52.494" v="3" actId="26606"/>
          <ac:spMkLst>
            <pc:docMk/>
            <pc:sldMk cId="3332229630" sldId="4765"/>
            <ac:spMk id="139" creationId="{CB6F90ED-E80E-A1D4-0D15-DF7B13B5E6A3}"/>
          </ac:spMkLst>
        </pc:spChg>
        <pc:spChg chg="del">
          <ac:chgData name="Tom Netting" userId="c8861880-ee81-4823-ae1f-81f5a5499ee4" providerId="ADAL" clId="{2B8B6862-9909-49D0-8AAC-123BF8A2A9A0}" dt="2024-10-24T14:31:52.494" v="3" actId="26606"/>
          <ac:spMkLst>
            <pc:docMk/>
            <pc:sldMk cId="3332229630" sldId="4765"/>
            <ac:spMk id="141" creationId="{699FB7F1-640E-9780-4BE5-365C171B10CF}"/>
          </ac:spMkLst>
        </pc:spChg>
        <pc:spChg chg="del">
          <ac:chgData name="Tom Netting" userId="c8861880-ee81-4823-ae1f-81f5a5499ee4" providerId="ADAL" clId="{2B8B6862-9909-49D0-8AAC-123BF8A2A9A0}" dt="2024-10-24T14:31:52.494" v="3" actId="26606"/>
          <ac:spMkLst>
            <pc:docMk/>
            <pc:sldMk cId="3332229630" sldId="4765"/>
            <ac:spMk id="143" creationId="{8DD3D18C-B40E-E855-BC4B-E3B308B9369E}"/>
          </ac:spMkLst>
        </pc:spChg>
        <pc:spChg chg="del">
          <ac:chgData name="Tom Netting" userId="c8861880-ee81-4823-ae1f-81f5a5499ee4" providerId="ADAL" clId="{2B8B6862-9909-49D0-8AAC-123BF8A2A9A0}" dt="2024-10-24T14:31:52.494" v="3" actId="26606"/>
          <ac:spMkLst>
            <pc:docMk/>
            <pc:sldMk cId="3332229630" sldId="4765"/>
            <ac:spMk id="145" creationId="{B4618C77-CEE0-23FA-FE7C-F908F8698002}"/>
          </ac:spMkLst>
        </pc:spChg>
        <pc:spChg chg="del">
          <ac:chgData name="Tom Netting" userId="c8861880-ee81-4823-ae1f-81f5a5499ee4" providerId="ADAL" clId="{2B8B6862-9909-49D0-8AAC-123BF8A2A9A0}" dt="2024-10-24T14:31:52.494" v="3" actId="26606"/>
          <ac:spMkLst>
            <pc:docMk/>
            <pc:sldMk cId="3332229630" sldId="4765"/>
            <ac:spMk id="147" creationId="{33014FDB-B57D-D4A8-D57C-C24BD9227B85}"/>
          </ac:spMkLst>
        </pc:spChg>
        <pc:spChg chg="add">
          <ac:chgData name="Tom Netting" userId="c8861880-ee81-4823-ae1f-81f5a5499ee4" providerId="ADAL" clId="{2B8B6862-9909-49D0-8AAC-123BF8A2A9A0}" dt="2024-10-24T14:31:52.494" v="3" actId="26606"/>
          <ac:spMkLst>
            <pc:docMk/>
            <pc:sldMk cId="3332229630" sldId="4765"/>
            <ac:spMk id="159" creationId="{4ED2C424-5870-46BF-B77E-0C113783BCC5}"/>
          </ac:spMkLst>
        </pc:spChg>
        <pc:spChg chg="add">
          <ac:chgData name="Tom Netting" userId="c8861880-ee81-4823-ae1f-81f5a5499ee4" providerId="ADAL" clId="{2B8B6862-9909-49D0-8AAC-123BF8A2A9A0}" dt="2024-10-24T14:31:52.494" v="3" actId="26606"/>
          <ac:spMkLst>
            <pc:docMk/>
            <pc:sldMk cId="3332229630" sldId="4765"/>
            <ac:spMk id="161" creationId="{44B75501-2C4C-44D8-A541-FA33D7EF15D5}"/>
          </ac:spMkLst>
        </pc:spChg>
        <pc:grpChg chg="del">
          <ac:chgData name="Tom Netting" userId="c8861880-ee81-4823-ae1f-81f5a5499ee4" providerId="ADAL" clId="{2B8B6862-9909-49D0-8AAC-123BF8A2A9A0}" dt="2024-10-24T14:31:52.494" v="3" actId="26606"/>
          <ac:grpSpMkLst>
            <pc:docMk/>
            <pc:sldMk cId="3332229630" sldId="4765"/>
            <ac:grpSpMk id="130" creationId="{C080F591-14EA-B15F-BDB4-2ABE0391DEB2}"/>
          </ac:grpSpMkLst>
        </pc:grpChg>
        <pc:grpChg chg="add">
          <ac:chgData name="Tom Netting" userId="c8861880-ee81-4823-ae1f-81f5a5499ee4" providerId="ADAL" clId="{2B8B6862-9909-49D0-8AAC-123BF8A2A9A0}" dt="2024-10-24T14:31:52.494" v="3" actId="26606"/>
          <ac:grpSpMkLst>
            <pc:docMk/>
            <pc:sldMk cId="3332229630" sldId="4765"/>
            <ac:grpSpMk id="154" creationId="{42AB5EEF-5DB7-47EA-BB55-DC7DAC8A6870}"/>
          </ac:grpSpMkLst>
        </pc:grpChg>
        <pc:picChg chg="del">
          <ac:chgData name="Tom Netting" userId="c8861880-ee81-4823-ae1f-81f5a5499ee4" providerId="ADAL" clId="{2B8B6862-9909-49D0-8AAC-123BF8A2A9A0}" dt="2024-10-24T14:28:41.792" v="1" actId="21"/>
          <ac:picMkLst>
            <pc:docMk/>
            <pc:sldMk cId="3332229630" sldId="4765"/>
            <ac:picMk id="2" creationId="{358FEA6E-D3E6-0CB2-4F3D-4BC9C8E192E5}"/>
          </ac:picMkLst>
        </pc:picChg>
        <pc:picChg chg="add mod">
          <ac:chgData name="Tom Netting" userId="c8861880-ee81-4823-ae1f-81f5a5499ee4" providerId="ADAL" clId="{2B8B6862-9909-49D0-8AAC-123BF8A2A9A0}" dt="2024-10-24T14:31:55.923" v="5" actId="962"/>
          <ac:picMkLst>
            <pc:docMk/>
            <pc:sldMk cId="3332229630" sldId="4765"/>
            <ac:picMk id="4" creationId="{56693760-61CF-DAAF-BE79-D1C6221DF97A}"/>
          </ac:picMkLst>
        </pc:picChg>
        <pc:picChg chg="del">
          <ac:chgData name="Tom Netting" userId="c8861880-ee81-4823-ae1f-81f5a5499ee4" providerId="ADAL" clId="{2B8B6862-9909-49D0-8AAC-123BF8A2A9A0}" dt="2024-10-24T14:31:52.494" v="3" actId="26606"/>
          <ac:picMkLst>
            <pc:docMk/>
            <pc:sldMk cId="3332229630" sldId="4765"/>
            <ac:picMk id="128" creationId="{48151112-A647-3165-E2DF-122CD507072E}"/>
          </ac:picMkLst>
        </pc:picChg>
        <pc:picChg chg="del">
          <ac:chgData name="Tom Netting" userId="c8861880-ee81-4823-ae1f-81f5a5499ee4" providerId="ADAL" clId="{2B8B6862-9909-49D0-8AAC-123BF8A2A9A0}" dt="2024-10-24T14:31:52.494" v="3" actId="26606"/>
          <ac:picMkLst>
            <pc:docMk/>
            <pc:sldMk cId="3332229630" sldId="4765"/>
            <ac:picMk id="135" creationId="{2DC0487B-F964-0385-6D81-9A4C19E96842}"/>
          </ac:picMkLst>
        </pc:picChg>
        <pc:picChg chg="add">
          <ac:chgData name="Tom Netting" userId="c8861880-ee81-4823-ae1f-81f5a5499ee4" providerId="ADAL" clId="{2B8B6862-9909-49D0-8AAC-123BF8A2A9A0}" dt="2024-10-24T14:31:52.494" v="3" actId="26606"/>
          <ac:picMkLst>
            <pc:docMk/>
            <pc:sldMk cId="3332229630" sldId="4765"/>
            <ac:picMk id="152" creationId="{F770B4CD-535A-4FF2-B700-8C40F0031E93}"/>
          </ac:picMkLst>
        </pc:picChg>
      </pc:sldChg>
      <pc:sldChg chg="addSp delSp modSp add mod">
        <pc:chgData name="Tom Netting" userId="c8861880-ee81-4823-ae1f-81f5a5499ee4" providerId="ADAL" clId="{2B8B6862-9909-49D0-8AAC-123BF8A2A9A0}" dt="2024-10-24T14:34:08.553" v="12" actId="26606"/>
        <pc:sldMkLst>
          <pc:docMk/>
          <pc:sldMk cId="3749091452" sldId="4766"/>
        </pc:sldMkLst>
        <pc:spChg chg="del">
          <ac:chgData name="Tom Netting" userId="c8861880-ee81-4823-ae1f-81f5a5499ee4" providerId="ADAL" clId="{2B8B6862-9909-49D0-8AAC-123BF8A2A9A0}" dt="2024-10-24T14:33:43.471" v="9" actId="26606"/>
          <ac:spMkLst>
            <pc:docMk/>
            <pc:sldMk cId="3749091452" sldId="4766"/>
            <ac:spMk id="159" creationId="{AE178AAB-FF92-8A10-17C8-66DB2B3B4B3F}"/>
          </ac:spMkLst>
        </pc:spChg>
        <pc:spChg chg="del">
          <ac:chgData name="Tom Netting" userId="c8861880-ee81-4823-ae1f-81f5a5499ee4" providerId="ADAL" clId="{2B8B6862-9909-49D0-8AAC-123BF8A2A9A0}" dt="2024-10-24T14:33:43.471" v="9" actId="26606"/>
          <ac:spMkLst>
            <pc:docMk/>
            <pc:sldMk cId="3749091452" sldId="4766"/>
            <ac:spMk id="161" creationId="{685C9BDE-2CDE-9D63-CD12-C1FE2CC8AF2C}"/>
          </ac:spMkLst>
        </pc:spChg>
        <pc:spChg chg="add del">
          <ac:chgData name="Tom Netting" userId="c8861880-ee81-4823-ae1f-81f5a5499ee4" providerId="ADAL" clId="{2B8B6862-9909-49D0-8AAC-123BF8A2A9A0}" dt="2024-10-24T14:34:08.553" v="12" actId="26606"/>
          <ac:spMkLst>
            <pc:docMk/>
            <pc:sldMk cId="3749091452" sldId="4766"/>
            <ac:spMk id="173" creationId="{2A5583E3-B73F-46D2-8B66-31524FCC27A7}"/>
          </ac:spMkLst>
        </pc:spChg>
        <pc:spChg chg="add del">
          <ac:chgData name="Tom Netting" userId="c8861880-ee81-4823-ae1f-81f5a5499ee4" providerId="ADAL" clId="{2B8B6862-9909-49D0-8AAC-123BF8A2A9A0}" dt="2024-10-24T14:34:08.553" v="12" actId="26606"/>
          <ac:spMkLst>
            <pc:docMk/>
            <pc:sldMk cId="3749091452" sldId="4766"/>
            <ac:spMk id="175" creationId="{FBCA6D6A-D239-423B-BCD0-36D301FBFE5C}"/>
          </ac:spMkLst>
        </pc:spChg>
        <pc:spChg chg="add del">
          <ac:chgData name="Tom Netting" userId="c8861880-ee81-4823-ae1f-81f5a5499ee4" providerId="ADAL" clId="{2B8B6862-9909-49D0-8AAC-123BF8A2A9A0}" dt="2024-10-24T14:34:08.489" v="11" actId="26606"/>
          <ac:spMkLst>
            <pc:docMk/>
            <pc:sldMk cId="3749091452" sldId="4766"/>
            <ac:spMk id="187" creationId="{2A5583E3-B73F-46D2-8B66-31524FCC27A7}"/>
          </ac:spMkLst>
        </pc:spChg>
        <pc:spChg chg="add del">
          <ac:chgData name="Tom Netting" userId="c8861880-ee81-4823-ae1f-81f5a5499ee4" providerId="ADAL" clId="{2B8B6862-9909-49D0-8AAC-123BF8A2A9A0}" dt="2024-10-24T14:34:08.489" v="11" actId="26606"/>
          <ac:spMkLst>
            <pc:docMk/>
            <pc:sldMk cId="3749091452" sldId="4766"/>
            <ac:spMk id="189" creationId="{FBCA6D6A-D239-423B-BCD0-36D301FBFE5C}"/>
          </ac:spMkLst>
        </pc:spChg>
        <pc:spChg chg="add">
          <ac:chgData name="Tom Netting" userId="c8861880-ee81-4823-ae1f-81f5a5499ee4" providerId="ADAL" clId="{2B8B6862-9909-49D0-8AAC-123BF8A2A9A0}" dt="2024-10-24T14:34:08.553" v="12" actId="26606"/>
          <ac:spMkLst>
            <pc:docMk/>
            <pc:sldMk cId="3749091452" sldId="4766"/>
            <ac:spMk id="196" creationId="{4ED2C424-5870-46BF-B77E-0C113783BCC5}"/>
          </ac:spMkLst>
        </pc:spChg>
        <pc:spChg chg="add">
          <ac:chgData name="Tom Netting" userId="c8861880-ee81-4823-ae1f-81f5a5499ee4" providerId="ADAL" clId="{2B8B6862-9909-49D0-8AAC-123BF8A2A9A0}" dt="2024-10-24T14:34:08.553" v="12" actId="26606"/>
          <ac:spMkLst>
            <pc:docMk/>
            <pc:sldMk cId="3749091452" sldId="4766"/>
            <ac:spMk id="197" creationId="{44B75501-2C4C-44D8-A541-FA33D7EF15D5}"/>
          </ac:spMkLst>
        </pc:spChg>
        <pc:grpChg chg="del">
          <ac:chgData name="Tom Netting" userId="c8861880-ee81-4823-ae1f-81f5a5499ee4" providerId="ADAL" clId="{2B8B6862-9909-49D0-8AAC-123BF8A2A9A0}" dt="2024-10-24T14:33:43.471" v="9" actId="26606"/>
          <ac:grpSpMkLst>
            <pc:docMk/>
            <pc:sldMk cId="3749091452" sldId="4766"/>
            <ac:grpSpMk id="154" creationId="{5BBDBDAC-1A68-C909-86C8-27FD7B8FADD6}"/>
          </ac:grpSpMkLst>
        </pc:grpChg>
        <pc:grpChg chg="add del">
          <ac:chgData name="Tom Netting" userId="c8861880-ee81-4823-ae1f-81f5a5499ee4" providerId="ADAL" clId="{2B8B6862-9909-49D0-8AAC-123BF8A2A9A0}" dt="2024-10-24T14:34:08.553" v="12" actId="26606"/>
          <ac:grpSpMkLst>
            <pc:docMk/>
            <pc:sldMk cId="3749091452" sldId="4766"/>
            <ac:grpSpMk id="168" creationId="{5C436ED1-B374-4FA9-AC69-CA9B086E4F35}"/>
          </ac:grpSpMkLst>
        </pc:grpChg>
        <pc:grpChg chg="add del">
          <ac:chgData name="Tom Netting" userId="c8861880-ee81-4823-ae1f-81f5a5499ee4" providerId="ADAL" clId="{2B8B6862-9909-49D0-8AAC-123BF8A2A9A0}" dt="2024-10-24T14:34:08.489" v="11" actId="26606"/>
          <ac:grpSpMkLst>
            <pc:docMk/>
            <pc:sldMk cId="3749091452" sldId="4766"/>
            <ac:grpSpMk id="182" creationId="{5C436ED1-B374-4FA9-AC69-CA9B086E4F35}"/>
          </ac:grpSpMkLst>
        </pc:grpChg>
        <pc:grpChg chg="add">
          <ac:chgData name="Tom Netting" userId="c8861880-ee81-4823-ae1f-81f5a5499ee4" providerId="ADAL" clId="{2B8B6862-9909-49D0-8AAC-123BF8A2A9A0}" dt="2024-10-24T14:34:08.553" v="12" actId="26606"/>
          <ac:grpSpMkLst>
            <pc:docMk/>
            <pc:sldMk cId="3749091452" sldId="4766"/>
            <ac:grpSpMk id="192" creationId="{42AB5EEF-5DB7-47EA-BB55-DC7DAC8A6870}"/>
          </ac:grpSpMkLst>
        </pc:grpChg>
        <pc:picChg chg="add mod">
          <ac:chgData name="Tom Netting" userId="c8861880-ee81-4823-ae1f-81f5a5499ee4" providerId="ADAL" clId="{2B8B6862-9909-49D0-8AAC-123BF8A2A9A0}" dt="2024-10-24T14:34:08.553" v="12" actId="26606"/>
          <ac:picMkLst>
            <pc:docMk/>
            <pc:sldMk cId="3749091452" sldId="4766"/>
            <ac:picMk id="3" creationId="{30AEB02A-B5AD-E8B8-C6D2-CE6488D4FFDE}"/>
          </ac:picMkLst>
        </pc:picChg>
        <pc:picChg chg="del">
          <ac:chgData name="Tom Netting" userId="c8861880-ee81-4823-ae1f-81f5a5499ee4" providerId="ADAL" clId="{2B8B6862-9909-49D0-8AAC-123BF8A2A9A0}" dt="2024-10-24T14:33:12.966" v="7" actId="21"/>
          <ac:picMkLst>
            <pc:docMk/>
            <pc:sldMk cId="3749091452" sldId="4766"/>
            <ac:picMk id="4" creationId="{ABFCC61F-FAF3-0BF3-4ACB-6B4DDF9B0B6B}"/>
          </ac:picMkLst>
        </pc:picChg>
        <pc:picChg chg="del">
          <ac:chgData name="Tom Netting" userId="c8861880-ee81-4823-ae1f-81f5a5499ee4" providerId="ADAL" clId="{2B8B6862-9909-49D0-8AAC-123BF8A2A9A0}" dt="2024-10-24T14:33:43.471" v="9" actId="26606"/>
          <ac:picMkLst>
            <pc:docMk/>
            <pc:sldMk cId="3749091452" sldId="4766"/>
            <ac:picMk id="152" creationId="{96629FFD-E378-E6B2-5D78-9BBFA3AC905B}"/>
          </ac:picMkLst>
        </pc:picChg>
        <pc:picChg chg="add del">
          <ac:chgData name="Tom Netting" userId="c8861880-ee81-4823-ae1f-81f5a5499ee4" providerId="ADAL" clId="{2B8B6862-9909-49D0-8AAC-123BF8A2A9A0}" dt="2024-10-24T14:34:08.553" v="12" actId="26606"/>
          <ac:picMkLst>
            <pc:docMk/>
            <pc:sldMk cId="3749091452" sldId="4766"/>
            <ac:picMk id="166" creationId="{515DA87D-133C-4F77-8863-8B66D40F993C}"/>
          </ac:picMkLst>
        </pc:picChg>
        <pc:picChg chg="add del">
          <ac:chgData name="Tom Netting" userId="c8861880-ee81-4823-ae1f-81f5a5499ee4" providerId="ADAL" clId="{2B8B6862-9909-49D0-8AAC-123BF8A2A9A0}" dt="2024-10-24T14:34:08.489" v="11" actId="26606"/>
          <ac:picMkLst>
            <pc:docMk/>
            <pc:sldMk cId="3749091452" sldId="4766"/>
            <ac:picMk id="180" creationId="{515DA87D-133C-4F77-8863-8B66D40F993C}"/>
          </ac:picMkLst>
        </pc:picChg>
        <pc:picChg chg="add">
          <ac:chgData name="Tom Netting" userId="c8861880-ee81-4823-ae1f-81f5a5499ee4" providerId="ADAL" clId="{2B8B6862-9909-49D0-8AAC-123BF8A2A9A0}" dt="2024-10-24T14:34:08.553" v="12" actId="26606"/>
          <ac:picMkLst>
            <pc:docMk/>
            <pc:sldMk cId="3749091452" sldId="4766"/>
            <ac:picMk id="191" creationId="{F770B4CD-535A-4FF2-B700-8C40F0031E93}"/>
          </ac:picMkLst>
        </pc:picChg>
      </pc:sldChg>
      <pc:sldChg chg="addSp delSp modSp add mod ord">
        <pc:chgData name="Tom Netting" userId="c8861880-ee81-4823-ae1f-81f5a5499ee4" providerId="ADAL" clId="{2B8B6862-9909-49D0-8AAC-123BF8A2A9A0}" dt="2024-10-24T14:35:42.607" v="25" actId="27614"/>
        <pc:sldMkLst>
          <pc:docMk/>
          <pc:sldMk cId="1268891364" sldId="4767"/>
        </pc:sldMkLst>
        <pc:spChg chg="add del">
          <ac:chgData name="Tom Netting" userId="c8861880-ee81-4823-ae1f-81f5a5499ee4" providerId="ADAL" clId="{2B8B6862-9909-49D0-8AAC-123BF8A2A9A0}" dt="2024-10-24T14:35:36.559" v="24" actId="26606"/>
          <ac:spMkLst>
            <pc:docMk/>
            <pc:sldMk cId="1268891364" sldId="4767"/>
            <ac:spMk id="159" creationId="{86269940-09DA-1B95-50BC-C3153EB5718B}"/>
          </ac:spMkLst>
        </pc:spChg>
        <pc:spChg chg="add del">
          <ac:chgData name="Tom Netting" userId="c8861880-ee81-4823-ae1f-81f5a5499ee4" providerId="ADAL" clId="{2B8B6862-9909-49D0-8AAC-123BF8A2A9A0}" dt="2024-10-24T14:35:36.559" v="24" actId="26606"/>
          <ac:spMkLst>
            <pc:docMk/>
            <pc:sldMk cId="1268891364" sldId="4767"/>
            <ac:spMk id="161" creationId="{2DCF697D-6FBF-877C-DE21-9A74309BAF77}"/>
          </ac:spMkLst>
        </pc:spChg>
        <pc:spChg chg="add del">
          <ac:chgData name="Tom Netting" userId="c8861880-ee81-4823-ae1f-81f5a5499ee4" providerId="ADAL" clId="{2B8B6862-9909-49D0-8AAC-123BF8A2A9A0}" dt="2024-10-24T14:35:20.738" v="23" actId="26606"/>
          <ac:spMkLst>
            <pc:docMk/>
            <pc:sldMk cId="1268891364" sldId="4767"/>
            <ac:spMk id="173" creationId="{2A5583E3-B73F-46D2-8B66-31524FCC27A7}"/>
          </ac:spMkLst>
        </pc:spChg>
        <pc:spChg chg="add">
          <ac:chgData name="Tom Netting" userId="c8861880-ee81-4823-ae1f-81f5a5499ee4" providerId="ADAL" clId="{2B8B6862-9909-49D0-8AAC-123BF8A2A9A0}" dt="2024-10-24T14:35:36.559" v="24" actId="26606"/>
          <ac:spMkLst>
            <pc:docMk/>
            <pc:sldMk cId="1268891364" sldId="4767"/>
            <ac:spMk id="174" creationId="{4ED2C424-5870-46BF-B77E-0C113783BCC5}"/>
          </ac:spMkLst>
        </pc:spChg>
        <pc:spChg chg="add del">
          <ac:chgData name="Tom Netting" userId="c8861880-ee81-4823-ae1f-81f5a5499ee4" providerId="ADAL" clId="{2B8B6862-9909-49D0-8AAC-123BF8A2A9A0}" dt="2024-10-24T14:35:20.738" v="23" actId="26606"/>
          <ac:spMkLst>
            <pc:docMk/>
            <pc:sldMk cId="1268891364" sldId="4767"/>
            <ac:spMk id="175" creationId="{FBCA6D6A-D239-423B-BCD0-36D301FBFE5C}"/>
          </ac:spMkLst>
        </pc:spChg>
        <pc:spChg chg="add">
          <ac:chgData name="Tom Netting" userId="c8861880-ee81-4823-ae1f-81f5a5499ee4" providerId="ADAL" clId="{2B8B6862-9909-49D0-8AAC-123BF8A2A9A0}" dt="2024-10-24T14:35:36.559" v="24" actId="26606"/>
          <ac:spMkLst>
            <pc:docMk/>
            <pc:sldMk cId="1268891364" sldId="4767"/>
            <ac:spMk id="176" creationId="{44B75501-2C4C-44D8-A541-FA33D7EF15D5}"/>
          </ac:spMkLst>
        </pc:spChg>
        <pc:grpChg chg="add del">
          <ac:chgData name="Tom Netting" userId="c8861880-ee81-4823-ae1f-81f5a5499ee4" providerId="ADAL" clId="{2B8B6862-9909-49D0-8AAC-123BF8A2A9A0}" dt="2024-10-24T14:35:36.559" v="24" actId="26606"/>
          <ac:grpSpMkLst>
            <pc:docMk/>
            <pc:sldMk cId="1268891364" sldId="4767"/>
            <ac:grpSpMk id="154" creationId="{558FA663-1EDE-758F-90CD-334939D1566E}"/>
          </ac:grpSpMkLst>
        </pc:grpChg>
        <pc:grpChg chg="add">
          <ac:chgData name="Tom Netting" userId="c8861880-ee81-4823-ae1f-81f5a5499ee4" providerId="ADAL" clId="{2B8B6862-9909-49D0-8AAC-123BF8A2A9A0}" dt="2024-10-24T14:35:36.559" v="24" actId="26606"/>
          <ac:grpSpMkLst>
            <pc:docMk/>
            <pc:sldMk cId="1268891364" sldId="4767"/>
            <ac:grpSpMk id="164" creationId="{42AB5EEF-5DB7-47EA-BB55-DC7DAC8A6870}"/>
          </ac:grpSpMkLst>
        </pc:grpChg>
        <pc:grpChg chg="add del">
          <ac:chgData name="Tom Netting" userId="c8861880-ee81-4823-ae1f-81f5a5499ee4" providerId="ADAL" clId="{2B8B6862-9909-49D0-8AAC-123BF8A2A9A0}" dt="2024-10-24T14:35:20.738" v="23" actId="26606"/>
          <ac:grpSpMkLst>
            <pc:docMk/>
            <pc:sldMk cId="1268891364" sldId="4767"/>
            <ac:grpSpMk id="168" creationId="{5C436ED1-B374-4FA9-AC69-CA9B086E4F35}"/>
          </ac:grpSpMkLst>
        </pc:grpChg>
        <pc:picChg chg="add mod">
          <ac:chgData name="Tom Netting" userId="c8861880-ee81-4823-ae1f-81f5a5499ee4" providerId="ADAL" clId="{2B8B6862-9909-49D0-8AAC-123BF8A2A9A0}" dt="2024-10-24T14:35:42.607" v="25" actId="27614"/>
          <ac:picMkLst>
            <pc:docMk/>
            <pc:sldMk cId="1268891364" sldId="4767"/>
            <ac:picMk id="3" creationId="{796314D3-0D57-D49F-0259-39F5F8AED633}"/>
          </ac:picMkLst>
        </pc:picChg>
        <pc:picChg chg="del">
          <ac:chgData name="Tom Netting" userId="c8861880-ee81-4823-ae1f-81f5a5499ee4" providerId="ADAL" clId="{2B8B6862-9909-49D0-8AAC-123BF8A2A9A0}" dt="2024-10-24T14:34:32.609" v="18" actId="21"/>
          <ac:picMkLst>
            <pc:docMk/>
            <pc:sldMk cId="1268891364" sldId="4767"/>
            <ac:picMk id="4" creationId="{05A4F4E5-1D9D-56AB-F49B-464C6AECA088}"/>
          </ac:picMkLst>
        </pc:picChg>
        <pc:picChg chg="add del">
          <ac:chgData name="Tom Netting" userId="c8861880-ee81-4823-ae1f-81f5a5499ee4" providerId="ADAL" clId="{2B8B6862-9909-49D0-8AAC-123BF8A2A9A0}" dt="2024-10-24T14:35:36.559" v="24" actId="26606"/>
          <ac:picMkLst>
            <pc:docMk/>
            <pc:sldMk cId="1268891364" sldId="4767"/>
            <ac:picMk id="152" creationId="{DEABCDA5-166A-2B31-D22D-3A57820B1170}"/>
          </ac:picMkLst>
        </pc:picChg>
        <pc:picChg chg="add">
          <ac:chgData name="Tom Netting" userId="c8861880-ee81-4823-ae1f-81f5a5499ee4" providerId="ADAL" clId="{2B8B6862-9909-49D0-8AAC-123BF8A2A9A0}" dt="2024-10-24T14:35:36.559" v="24" actId="26606"/>
          <ac:picMkLst>
            <pc:docMk/>
            <pc:sldMk cId="1268891364" sldId="4767"/>
            <ac:picMk id="163" creationId="{F770B4CD-535A-4FF2-B700-8C40F0031E93}"/>
          </ac:picMkLst>
        </pc:picChg>
        <pc:picChg chg="add del">
          <ac:chgData name="Tom Netting" userId="c8861880-ee81-4823-ae1f-81f5a5499ee4" providerId="ADAL" clId="{2B8B6862-9909-49D0-8AAC-123BF8A2A9A0}" dt="2024-10-24T14:35:20.738" v="23" actId="26606"/>
          <ac:picMkLst>
            <pc:docMk/>
            <pc:sldMk cId="1268891364" sldId="4767"/>
            <ac:picMk id="166" creationId="{515DA87D-133C-4F77-8863-8B66D40F993C}"/>
          </ac:picMkLst>
        </pc:picChg>
      </pc:sldChg>
      <pc:sldChg chg="addSp delSp modSp new mod ord setBg">
        <pc:chgData name="Tom Netting" userId="c8861880-ee81-4823-ae1f-81f5a5499ee4" providerId="ADAL" clId="{2B8B6862-9909-49D0-8AAC-123BF8A2A9A0}" dt="2024-10-24T16:46:50.426" v="33" actId="27614"/>
        <pc:sldMkLst>
          <pc:docMk/>
          <pc:sldMk cId="423222368" sldId="4768"/>
        </pc:sldMkLst>
        <pc:spChg chg="del">
          <ac:chgData name="Tom Netting" userId="c8861880-ee81-4823-ae1f-81f5a5499ee4" providerId="ADAL" clId="{2B8B6862-9909-49D0-8AAC-123BF8A2A9A0}" dt="2024-10-24T16:45:50.380" v="27" actId="21"/>
          <ac:spMkLst>
            <pc:docMk/>
            <pc:sldMk cId="423222368" sldId="4768"/>
            <ac:spMk id="2" creationId="{5DC80BB3-E76C-B727-C05A-E4EB479CDCCC}"/>
          </ac:spMkLst>
        </pc:spChg>
        <pc:spChg chg="del">
          <ac:chgData name="Tom Netting" userId="c8861880-ee81-4823-ae1f-81f5a5499ee4" providerId="ADAL" clId="{2B8B6862-9909-49D0-8AAC-123BF8A2A9A0}" dt="2024-10-24T16:45:53.304" v="28" actId="21"/>
          <ac:spMkLst>
            <pc:docMk/>
            <pc:sldMk cId="423222368" sldId="4768"/>
            <ac:spMk id="3" creationId="{0755D3F3-EEE9-83B8-3CDF-7B657FA5D728}"/>
          </ac:spMkLst>
        </pc:spChg>
        <pc:spChg chg="add">
          <ac:chgData name="Tom Netting" userId="c8861880-ee81-4823-ae1f-81f5a5499ee4" providerId="ADAL" clId="{2B8B6862-9909-49D0-8AAC-123BF8A2A9A0}" dt="2024-10-24T16:46:07.688" v="30" actId="26606"/>
          <ac:spMkLst>
            <pc:docMk/>
            <pc:sldMk cId="423222368" sldId="4768"/>
            <ac:spMk id="19" creationId="{12CED8F1-A066-4193-A0C6-FA32AABA2BE0}"/>
          </ac:spMkLst>
        </pc:spChg>
        <pc:spChg chg="add">
          <ac:chgData name="Tom Netting" userId="c8861880-ee81-4823-ae1f-81f5a5499ee4" providerId="ADAL" clId="{2B8B6862-9909-49D0-8AAC-123BF8A2A9A0}" dt="2024-10-24T16:46:07.688" v="30" actId="26606"/>
          <ac:spMkLst>
            <pc:docMk/>
            <pc:sldMk cId="423222368" sldId="4768"/>
            <ac:spMk id="21" creationId="{6FC2AD83-6F23-413C-AD90-9F32AF8275B2}"/>
          </ac:spMkLst>
        </pc:spChg>
        <pc:spChg chg="add">
          <ac:chgData name="Tom Netting" userId="c8861880-ee81-4823-ae1f-81f5a5499ee4" providerId="ADAL" clId="{2B8B6862-9909-49D0-8AAC-123BF8A2A9A0}" dt="2024-10-24T16:46:07.688" v="30" actId="26606"/>
          <ac:spMkLst>
            <pc:docMk/>
            <pc:sldMk cId="423222368" sldId="4768"/>
            <ac:spMk id="23" creationId="{7367BE40-CEB0-42C0-A019-83612A9D1BDB}"/>
          </ac:spMkLst>
        </pc:spChg>
        <pc:spChg chg="add">
          <ac:chgData name="Tom Netting" userId="c8861880-ee81-4823-ae1f-81f5a5499ee4" providerId="ADAL" clId="{2B8B6862-9909-49D0-8AAC-123BF8A2A9A0}" dt="2024-10-24T16:46:07.688" v="30" actId="26606"/>
          <ac:spMkLst>
            <pc:docMk/>
            <pc:sldMk cId="423222368" sldId="4768"/>
            <ac:spMk id="25" creationId="{93A1CF79-E584-4525-AB80-C5E826445E2F}"/>
          </ac:spMkLst>
        </pc:spChg>
        <pc:spChg chg="add">
          <ac:chgData name="Tom Netting" userId="c8861880-ee81-4823-ae1f-81f5a5499ee4" providerId="ADAL" clId="{2B8B6862-9909-49D0-8AAC-123BF8A2A9A0}" dt="2024-10-24T16:46:07.688" v="30" actId="26606"/>
          <ac:spMkLst>
            <pc:docMk/>
            <pc:sldMk cId="423222368" sldId="4768"/>
            <ac:spMk id="27" creationId="{EDFF68DC-7619-4C0C-B291-0018372D27F1}"/>
          </ac:spMkLst>
        </pc:spChg>
        <pc:spChg chg="add">
          <ac:chgData name="Tom Netting" userId="c8861880-ee81-4823-ae1f-81f5a5499ee4" providerId="ADAL" clId="{2B8B6862-9909-49D0-8AAC-123BF8A2A9A0}" dt="2024-10-24T16:46:07.688" v="30" actId="26606"/>
          <ac:spMkLst>
            <pc:docMk/>
            <pc:sldMk cId="423222368" sldId="4768"/>
            <ac:spMk id="29" creationId="{5003435F-4995-49A0-9B3D-4955D2822A21}"/>
          </ac:spMkLst>
        </pc:spChg>
        <pc:grpChg chg="add">
          <ac:chgData name="Tom Netting" userId="c8861880-ee81-4823-ae1f-81f5a5499ee4" providerId="ADAL" clId="{2B8B6862-9909-49D0-8AAC-123BF8A2A9A0}" dt="2024-10-24T16:46:07.688" v="30" actId="26606"/>
          <ac:grpSpMkLst>
            <pc:docMk/>
            <pc:sldMk cId="423222368" sldId="4768"/>
            <ac:grpSpMk id="12" creationId="{42AB5EEF-5DB7-47EA-BB55-DC7DAC8A6870}"/>
          </ac:grpSpMkLst>
        </pc:grpChg>
        <pc:picChg chg="add mod">
          <ac:chgData name="Tom Netting" userId="c8861880-ee81-4823-ae1f-81f5a5499ee4" providerId="ADAL" clId="{2B8B6862-9909-49D0-8AAC-123BF8A2A9A0}" dt="2024-10-24T16:46:50.426" v="33" actId="27614"/>
          <ac:picMkLst>
            <pc:docMk/>
            <pc:sldMk cId="423222368" sldId="4768"/>
            <ac:picMk id="5" creationId="{465A629A-A3E7-4F47-5ED4-C4AAFB5CE059}"/>
          </ac:picMkLst>
        </pc:picChg>
        <pc:picChg chg="add">
          <ac:chgData name="Tom Netting" userId="c8861880-ee81-4823-ae1f-81f5a5499ee4" providerId="ADAL" clId="{2B8B6862-9909-49D0-8AAC-123BF8A2A9A0}" dt="2024-10-24T16:46:07.688" v="30" actId="26606"/>
          <ac:picMkLst>
            <pc:docMk/>
            <pc:sldMk cId="423222368" sldId="4768"/>
            <ac:picMk id="10" creationId="{F770B4CD-535A-4FF2-B700-8C40F0031E93}"/>
          </ac:picMkLst>
        </pc:picChg>
        <pc:picChg chg="add">
          <ac:chgData name="Tom Netting" userId="c8861880-ee81-4823-ae1f-81f5a5499ee4" providerId="ADAL" clId="{2B8B6862-9909-49D0-8AAC-123BF8A2A9A0}" dt="2024-10-24T16:46:07.688" v="30" actId="26606"/>
          <ac:picMkLst>
            <pc:docMk/>
            <pc:sldMk cId="423222368" sldId="4768"/>
            <ac:picMk id="17" creationId="{9F5E1885-4B77-4930-AF94-83DC34F5166C}"/>
          </ac:picMkLst>
        </pc:picChg>
      </pc:sldChg>
      <pc:sldChg chg="modSp add mod ord">
        <pc:chgData name="Tom Netting" userId="c8861880-ee81-4823-ae1f-81f5a5499ee4" providerId="ADAL" clId="{2B8B6862-9909-49D0-8AAC-123BF8A2A9A0}" dt="2024-10-24T17:37:23.506" v="1738" actId="20577"/>
        <pc:sldMkLst>
          <pc:docMk/>
          <pc:sldMk cId="911293808" sldId="4769"/>
        </pc:sldMkLst>
        <pc:spChg chg="mod">
          <ac:chgData name="Tom Netting" userId="c8861880-ee81-4823-ae1f-81f5a5499ee4" providerId="ADAL" clId="{2B8B6862-9909-49D0-8AAC-123BF8A2A9A0}" dt="2024-10-24T17:37:23.506" v="1738" actId="20577"/>
          <ac:spMkLst>
            <pc:docMk/>
            <pc:sldMk cId="911293808" sldId="4769"/>
            <ac:spMk id="3" creationId="{25037838-C3BB-D68B-A1AE-D9C2C3649B7E}"/>
          </ac:spMkLst>
        </pc:spChg>
        <pc:spChg chg="mod">
          <ac:chgData name="Tom Netting" userId="c8861880-ee81-4823-ae1f-81f5a5499ee4" providerId="ADAL" clId="{2B8B6862-9909-49D0-8AAC-123BF8A2A9A0}" dt="2024-10-24T16:49:02.020" v="140" actId="20577"/>
          <ac:spMkLst>
            <pc:docMk/>
            <pc:sldMk cId="911293808" sldId="4769"/>
            <ac:spMk id="5" creationId="{C2C1BB20-904B-0694-4AE4-2DCB1C00F9D4}"/>
          </ac:spMkLst>
        </pc:spChg>
      </pc:sldChg>
      <pc:sldChg chg="addSp delSp modSp add mod ord">
        <pc:chgData name="Tom Netting" userId="c8861880-ee81-4823-ae1f-81f5a5499ee4" providerId="ADAL" clId="{2B8B6862-9909-49D0-8AAC-123BF8A2A9A0}" dt="2024-10-24T16:55:05.286" v="261" actId="122"/>
        <pc:sldMkLst>
          <pc:docMk/>
          <pc:sldMk cId="1967220449" sldId="4770"/>
        </pc:sldMkLst>
        <pc:spChg chg="mod ord">
          <ac:chgData name="Tom Netting" userId="c8861880-ee81-4823-ae1f-81f5a5499ee4" providerId="ADAL" clId="{2B8B6862-9909-49D0-8AAC-123BF8A2A9A0}" dt="2024-10-24T16:53:31.325" v="242" actId="6549"/>
          <ac:spMkLst>
            <pc:docMk/>
            <pc:sldMk cId="1967220449" sldId="4770"/>
            <ac:spMk id="5" creationId="{505BC713-9151-BB59-8A4C-E053FD954A1B}"/>
          </ac:spMkLst>
        </pc:spChg>
        <pc:spChg chg="mod ord">
          <ac:chgData name="Tom Netting" userId="c8861880-ee81-4823-ae1f-81f5a5499ee4" providerId="ADAL" clId="{2B8B6862-9909-49D0-8AAC-123BF8A2A9A0}" dt="2024-10-24T16:55:05.286" v="261" actId="122"/>
          <ac:spMkLst>
            <pc:docMk/>
            <pc:sldMk cId="1967220449" sldId="4770"/>
            <ac:spMk id="6" creationId="{D93E0805-012E-273B-F765-119A861B1A34}"/>
          </ac:spMkLst>
        </pc:spChg>
        <pc:spChg chg="add mod">
          <ac:chgData name="Tom Netting" userId="c8861880-ee81-4823-ae1f-81f5a5499ee4" providerId="ADAL" clId="{2B8B6862-9909-49D0-8AAC-123BF8A2A9A0}" dt="2024-10-24T16:54:30.876" v="252" actId="20577"/>
          <ac:spMkLst>
            <pc:docMk/>
            <pc:sldMk cId="1967220449" sldId="4770"/>
            <ac:spMk id="8" creationId="{75C07849-D27A-766D-03FA-E81BD3E9EA35}"/>
          </ac:spMkLst>
        </pc:spChg>
        <pc:spChg chg="del">
          <ac:chgData name="Tom Netting" userId="c8861880-ee81-4823-ae1f-81f5a5499ee4" providerId="ADAL" clId="{2B8B6862-9909-49D0-8AAC-123BF8A2A9A0}" dt="2024-10-24T16:52:02.766" v="179" actId="26606"/>
          <ac:spMkLst>
            <pc:docMk/>
            <pc:sldMk cId="1967220449" sldId="4770"/>
            <ac:spMk id="59" creationId="{196C6D56-D673-A095-BDE1-038D5F0232A3}"/>
          </ac:spMkLst>
        </pc:spChg>
        <pc:spChg chg="del">
          <ac:chgData name="Tom Netting" userId="c8861880-ee81-4823-ae1f-81f5a5499ee4" providerId="ADAL" clId="{2B8B6862-9909-49D0-8AAC-123BF8A2A9A0}" dt="2024-10-24T16:52:02.766" v="179" actId="26606"/>
          <ac:spMkLst>
            <pc:docMk/>
            <pc:sldMk cId="1967220449" sldId="4770"/>
            <ac:spMk id="61" creationId="{DA045B0B-EC1F-265E-71E8-0B076BBB534E}"/>
          </ac:spMkLst>
        </pc:spChg>
        <pc:spChg chg="del">
          <ac:chgData name="Tom Netting" userId="c8861880-ee81-4823-ae1f-81f5a5499ee4" providerId="ADAL" clId="{2B8B6862-9909-49D0-8AAC-123BF8A2A9A0}" dt="2024-10-24T16:52:02.766" v="179" actId="26606"/>
          <ac:spMkLst>
            <pc:docMk/>
            <pc:sldMk cId="1967220449" sldId="4770"/>
            <ac:spMk id="63" creationId="{9848B8FF-D360-5A25-A035-E328C16A6883}"/>
          </ac:spMkLst>
        </pc:spChg>
        <pc:spChg chg="add">
          <ac:chgData name="Tom Netting" userId="c8861880-ee81-4823-ae1f-81f5a5499ee4" providerId="ADAL" clId="{2B8B6862-9909-49D0-8AAC-123BF8A2A9A0}" dt="2024-10-24T16:52:02.766" v="179" actId="26606"/>
          <ac:spMkLst>
            <pc:docMk/>
            <pc:sldMk cId="1967220449" sldId="4770"/>
            <ac:spMk id="70" creationId="{832D3A04-3120-4CF3-8F9E-6DCF218BAC59}"/>
          </ac:spMkLst>
        </pc:spChg>
        <pc:spChg chg="add">
          <ac:chgData name="Tom Netting" userId="c8861880-ee81-4823-ae1f-81f5a5499ee4" providerId="ADAL" clId="{2B8B6862-9909-49D0-8AAC-123BF8A2A9A0}" dt="2024-10-24T16:52:02.766" v="179" actId="26606"/>
          <ac:spMkLst>
            <pc:docMk/>
            <pc:sldMk cId="1967220449" sldId="4770"/>
            <ac:spMk id="72" creationId="{98D68143-E11F-49D9-A842-E52CB4364512}"/>
          </ac:spMkLst>
        </pc:spChg>
        <pc:spChg chg="add">
          <ac:chgData name="Tom Netting" userId="c8861880-ee81-4823-ae1f-81f5a5499ee4" providerId="ADAL" clId="{2B8B6862-9909-49D0-8AAC-123BF8A2A9A0}" dt="2024-10-24T16:52:02.766" v="179" actId="26606"/>
          <ac:spMkLst>
            <pc:docMk/>
            <pc:sldMk cId="1967220449" sldId="4770"/>
            <ac:spMk id="74" creationId="{70D81F57-CC57-46AD-86A2-54F697BD5904}"/>
          </ac:spMkLst>
        </pc:spChg>
        <pc:picChg chg="add mod">
          <ac:chgData name="Tom Netting" userId="c8861880-ee81-4823-ae1f-81f5a5499ee4" providerId="ADAL" clId="{2B8B6862-9909-49D0-8AAC-123BF8A2A9A0}" dt="2024-10-24T16:52:47.174" v="181" actId="1076"/>
          <ac:picMkLst>
            <pc:docMk/>
            <pc:sldMk cId="1967220449" sldId="4770"/>
            <ac:picMk id="3" creationId="{18778D72-31CA-1C7A-0C46-36E8062D4F19}"/>
          </ac:picMkLst>
        </pc:picChg>
        <pc:picChg chg="del">
          <ac:chgData name="Tom Netting" userId="c8861880-ee81-4823-ae1f-81f5a5499ee4" providerId="ADAL" clId="{2B8B6862-9909-49D0-8AAC-123BF8A2A9A0}" dt="2024-10-24T16:51:45.234" v="177" actId="21"/>
          <ac:picMkLst>
            <pc:docMk/>
            <pc:sldMk cId="1967220449" sldId="4770"/>
            <ac:picMk id="4" creationId="{ED0C505A-8393-BA9E-14C7-7A822E87E93C}"/>
          </ac:picMkLst>
        </pc:picChg>
        <pc:picChg chg="del">
          <ac:chgData name="Tom Netting" userId="c8861880-ee81-4823-ae1f-81f5a5499ee4" providerId="ADAL" clId="{2B8B6862-9909-49D0-8AAC-123BF8A2A9A0}" dt="2024-10-24T16:52:02.766" v="179" actId="26606"/>
          <ac:picMkLst>
            <pc:docMk/>
            <pc:sldMk cId="1967220449" sldId="4770"/>
            <ac:picMk id="57" creationId="{005391B1-D42F-2788-21EA-D1638A268119}"/>
          </ac:picMkLst>
        </pc:picChg>
        <pc:picChg chg="add">
          <ac:chgData name="Tom Netting" userId="c8861880-ee81-4823-ae1f-81f5a5499ee4" providerId="ADAL" clId="{2B8B6862-9909-49D0-8AAC-123BF8A2A9A0}" dt="2024-10-24T16:52:02.766" v="179" actId="26606"/>
          <ac:picMkLst>
            <pc:docMk/>
            <pc:sldMk cId="1967220449" sldId="4770"/>
            <ac:picMk id="68" creationId="{91AB8A88-A60F-421C-9564-D5A7639EA589}"/>
          </ac:picMkLst>
        </pc:picChg>
      </pc:sldChg>
      <pc:sldChg chg="modSp add mod ord">
        <pc:chgData name="Tom Netting" userId="c8861880-ee81-4823-ae1f-81f5a5499ee4" providerId="ADAL" clId="{2B8B6862-9909-49D0-8AAC-123BF8A2A9A0}" dt="2024-10-24T17:39:07.269" v="1748" actId="113"/>
        <pc:sldMkLst>
          <pc:docMk/>
          <pc:sldMk cId="65801770" sldId="4771"/>
        </pc:sldMkLst>
        <pc:spChg chg="mod">
          <ac:chgData name="Tom Netting" userId="c8861880-ee81-4823-ae1f-81f5a5499ee4" providerId="ADAL" clId="{2B8B6862-9909-49D0-8AAC-123BF8A2A9A0}" dt="2024-10-24T17:39:07.269" v="1748" actId="113"/>
          <ac:spMkLst>
            <pc:docMk/>
            <pc:sldMk cId="65801770" sldId="4771"/>
            <ac:spMk id="3" creationId="{4ABF8E39-EA25-DAF3-67CD-D6CD89B7886A}"/>
          </ac:spMkLst>
        </pc:spChg>
        <pc:spChg chg="mod">
          <ac:chgData name="Tom Netting" userId="c8861880-ee81-4823-ae1f-81f5a5499ee4" providerId="ADAL" clId="{2B8B6862-9909-49D0-8AAC-123BF8A2A9A0}" dt="2024-10-24T16:55:42.273" v="365" actId="20577"/>
          <ac:spMkLst>
            <pc:docMk/>
            <pc:sldMk cId="65801770" sldId="4771"/>
            <ac:spMk id="5" creationId="{441D7D0F-5113-68B3-6342-87E371E70254}"/>
          </ac:spMkLst>
        </pc:spChg>
      </pc:sldChg>
      <pc:sldChg chg="addSp modSp add mod">
        <pc:chgData name="Tom Netting" userId="c8861880-ee81-4823-ae1f-81f5a5499ee4" providerId="ADAL" clId="{2B8B6862-9909-49D0-8AAC-123BF8A2A9A0}" dt="2024-10-24T17:01:15.331" v="438" actId="1076"/>
        <pc:sldMkLst>
          <pc:docMk/>
          <pc:sldMk cId="4153092921" sldId="4772"/>
        </pc:sldMkLst>
        <pc:spChg chg="mod">
          <ac:chgData name="Tom Netting" userId="c8861880-ee81-4823-ae1f-81f5a5499ee4" providerId="ADAL" clId="{2B8B6862-9909-49D0-8AAC-123BF8A2A9A0}" dt="2024-10-24T17:01:15.331" v="438" actId="1076"/>
          <ac:spMkLst>
            <pc:docMk/>
            <pc:sldMk cId="4153092921" sldId="4772"/>
            <ac:spMk id="3" creationId="{509A7E43-99EC-3573-BB66-CE722A270B33}"/>
          </ac:spMkLst>
        </pc:spChg>
        <pc:picChg chg="add mod">
          <ac:chgData name="Tom Netting" userId="c8861880-ee81-4823-ae1f-81f5a5499ee4" providerId="ADAL" clId="{2B8B6862-9909-49D0-8AAC-123BF8A2A9A0}" dt="2024-10-24T17:00:43.183" v="437" actId="1076"/>
          <ac:picMkLst>
            <pc:docMk/>
            <pc:sldMk cId="4153092921" sldId="4772"/>
            <ac:picMk id="4" creationId="{EEEBF835-81FF-54DA-4DB3-319488E0A76E}"/>
          </ac:picMkLst>
        </pc:picChg>
      </pc:sldChg>
      <pc:sldChg chg="modSp add mod ord">
        <pc:chgData name="Tom Netting" userId="c8861880-ee81-4823-ae1f-81f5a5499ee4" providerId="ADAL" clId="{2B8B6862-9909-49D0-8AAC-123BF8A2A9A0}" dt="2024-10-24T17:01:27.540" v="440"/>
        <pc:sldMkLst>
          <pc:docMk/>
          <pc:sldMk cId="4267204720" sldId="4773"/>
        </pc:sldMkLst>
        <pc:spChg chg="mod">
          <ac:chgData name="Tom Netting" userId="c8861880-ee81-4823-ae1f-81f5a5499ee4" providerId="ADAL" clId="{2B8B6862-9909-49D0-8AAC-123BF8A2A9A0}" dt="2024-10-24T16:58:08.054" v="428" actId="6549"/>
          <ac:spMkLst>
            <pc:docMk/>
            <pc:sldMk cId="4267204720" sldId="4773"/>
            <ac:spMk id="3" creationId="{BD070E1E-CB8A-F653-0DB2-4FE4AA36DD28}"/>
          </ac:spMkLst>
        </pc:spChg>
      </pc:sldChg>
      <pc:sldChg chg="modSp add mod ord">
        <pc:chgData name="Tom Netting" userId="c8861880-ee81-4823-ae1f-81f5a5499ee4" providerId="ADAL" clId="{2B8B6862-9909-49D0-8AAC-123BF8A2A9A0}" dt="2024-10-24T17:02:54.237" v="448" actId="1076"/>
        <pc:sldMkLst>
          <pc:docMk/>
          <pc:sldMk cId="4155948775" sldId="4774"/>
        </pc:sldMkLst>
        <pc:spChg chg="mod">
          <ac:chgData name="Tom Netting" userId="c8861880-ee81-4823-ae1f-81f5a5499ee4" providerId="ADAL" clId="{2B8B6862-9909-49D0-8AAC-123BF8A2A9A0}" dt="2024-10-24T17:02:54.237" v="448" actId="1076"/>
          <ac:spMkLst>
            <pc:docMk/>
            <pc:sldMk cId="4155948775" sldId="4774"/>
            <ac:spMk id="3" creationId="{87CF07B2-3FC1-9FB7-45FC-DCEA28E2CFFE}"/>
          </ac:spMkLst>
        </pc:spChg>
      </pc:sldChg>
      <pc:sldChg chg="modSp add mod">
        <pc:chgData name="Tom Netting" userId="c8861880-ee81-4823-ae1f-81f5a5499ee4" providerId="ADAL" clId="{2B8B6862-9909-49D0-8AAC-123BF8A2A9A0}" dt="2024-10-24T17:38:04.384" v="1743" actId="1076"/>
        <pc:sldMkLst>
          <pc:docMk/>
          <pc:sldMk cId="1460698176" sldId="4775"/>
        </pc:sldMkLst>
        <pc:spChg chg="mod">
          <ac:chgData name="Tom Netting" userId="c8861880-ee81-4823-ae1f-81f5a5499ee4" providerId="ADAL" clId="{2B8B6862-9909-49D0-8AAC-123BF8A2A9A0}" dt="2024-10-24T17:38:04.384" v="1743" actId="1076"/>
          <ac:spMkLst>
            <pc:docMk/>
            <pc:sldMk cId="1460698176" sldId="4775"/>
            <ac:spMk id="3" creationId="{B8791B08-AE1C-E571-AE3A-D300EC5C73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10/24/2024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dirty="0"/>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10/24/2024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ed.gov/about/news/press-release/us-department-of-education-announces-successful-beta-1-testing-2025-2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fsatraining.ed.gov/pluginfile.php/188371/mod_label/intro/Federal%20Update%20Presentation%20Slides%2009.25.2024%20FINAL.pdf"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fsatraining.ed.gov/pluginfile.php/188371/mod_label/intro/Federal%20Update%20Presentation%20Slides%2009.25.2024%20FINAL.pdf"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cspen.com/cspen2024/"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fsapartners.ed.gov/knowledge-center/library/dear-colleague-letters/2015-01-09/third-party-servicer-institutional-requirements-and-responsibilities" TargetMode="External"/><Relationship Id="rId2" Type="http://schemas.openxmlformats.org/officeDocument/2006/relationships/hyperlink" Target="https://fsapartners.ed.gov/knowledge-center/library/dear-colleague-letters/2023-02-15/requirements-and-responsibilities-third-party-servicers-and-institutions-updated-may-16-2023" TargetMode="External"/><Relationship Id="rId1" Type="http://schemas.openxmlformats.org/officeDocument/2006/relationships/slideLayout" Target="../slideLayouts/slideLayout2.xml"/><Relationship Id="rId5" Type="http://schemas.openxmlformats.org/officeDocument/2006/relationships/hyperlink" Target="https://fsapartners.ed.gov/knowledge-center/library/dear-colleague-letters/2023-05-16/update-third-party-servicer-guidance-gen-23-03" TargetMode="External"/><Relationship Id="rId4" Type="http://schemas.openxmlformats.org/officeDocument/2006/relationships/hyperlink" Target="https://fsapartners.ed.gov/knowledge-center/library/dear-colleague-letters/2016-08-18/third-party-servicer-questions-and-answers-updated-may-16-2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dirty="0">
                <a:solidFill>
                  <a:srgbClr val="680808"/>
                </a:solidFill>
              </a:rPr>
              <a:t>Federal</a:t>
            </a:r>
            <a:br>
              <a:rPr lang="en-US" sz="4400" dirty="0">
                <a:solidFill>
                  <a:srgbClr val="680808"/>
                </a:solidFill>
              </a:rPr>
            </a:br>
            <a:r>
              <a:rPr lang="en-US" sz="4400" dirty="0">
                <a:solidFill>
                  <a:srgbClr val="680808"/>
                </a:solidFill>
              </a:rPr>
              <a:t>legislative</a:t>
            </a:r>
            <a:br>
              <a:rPr lang="en-US" sz="4400" dirty="0">
                <a:solidFill>
                  <a:srgbClr val="680808"/>
                </a:solidFill>
              </a:rPr>
            </a:br>
            <a:r>
              <a:rPr lang="en-US" sz="4400" dirty="0">
                <a:solidFill>
                  <a:srgbClr val="680808"/>
                </a:solidFill>
              </a:rPr>
              <a:t>&amp; </a:t>
            </a:r>
            <a:br>
              <a:rPr lang="en-US" sz="4400" dirty="0">
                <a:solidFill>
                  <a:srgbClr val="680808"/>
                </a:solidFill>
              </a:rPr>
            </a:br>
            <a:r>
              <a:rPr lang="en-US" sz="4400" dirty="0">
                <a:solidFill>
                  <a:srgbClr val="680808"/>
                </a:solidFill>
              </a:rPr>
              <a:t>Regulatory </a:t>
            </a:r>
            <a:br>
              <a:rPr lang="en-US" sz="4400" dirty="0">
                <a:solidFill>
                  <a:srgbClr val="680808"/>
                </a:solidFill>
              </a:rPr>
            </a:br>
            <a:r>
              <a:rPr lang="en-US" sz="4400" dirty="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319165" y="5114260"/>
            <a:ext cx="27408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a:t>
            </a:r>
            <a:r>
              <a:rPr lang="en-US" dirty="0">
                <a:solidFill>
                  <a:prstClr val="white"/>
                </a:solidFill>
                <a:latin typeface="Impact" panose="020B0806030902050204"/>
              </a:rPr>
              <a:t>October 24</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2024 </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0652C-65C9-FE74-7A38-31EC0FCD0B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070E1E-CB8A-F653-0DB2-4FE4AA36DD28}"/>
              </a:ext>
            </a:extLst>
          </p:cNvPr>
          <p:cNvSpPr txBox="1"/>
          <p:nvPr/>
        </p:nvSpPr>
        <p:spPr>
          <a:xfrm>
            <a:off x="525272" y="1674673"/>
            <a:ext cx="10671996"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40E13"/>
                </a:solidFill>
                <a:latin typeface="Calibri" panose="020F0502020204030204" pitchFamily="34" charset="0"/>
                <a:cs typeface="Calibri" panose="020F0502020204030204" pitchFamily="34" charset="0"/>
              </a:rPr>
              <a:t>WHAT THE GAO FOUND</a:t>
            </a:r>
            <a:endPar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b="1" dirty="0">
              <a:solidFill>
                <a:srgbClr val="040E13"/>
              </a:solidFill>
              <a:latin typeface="Calibri" panose="020F0502020204030204" pitchFamily="34" charset="0"/>
              <a:cs typeface="Calibri" panose="020F0502020204030204" pitchFamily="34" charset="0"/>
            </a:endParaRPr>
          </a:p>
          <a:p>
            <a:pPr algn="l"/>
            <a:r>
              <a:rPr lang="en-US" sz="1600" b="0" i="0" dirty="0">
                <a:solidFill>
                  <a:srgbClr val="1B1B1B"/>
                </a:solidFill>
                <a:effectLst/>
                <a:latin typeface="Lato Web"/>
              </a:rPr>
              <a:t>The Department of Education can approve relief for student loan borrowers through a process called borrower defense to repayment (borrower defense) if colleges engaged in certain types of misconduct. As of April 30, 2024, Education had discharged (i.e., forgiven) a cumulative total of $17.2 billion in federal student loans for 974,820 borrowers under borrower defense, according to agency data. Under the 1995 and 2016 borrower defense regulations, the agency determines if a borrower qualifies for loan relief using two pathways. Under the first pathway, Education evaluates individual borrower defense applications by following a multistep process to determine if a borrower's claim of a college's misconduct is credible. Under the second pathway, Education provides relief for a group of borrowers. Education uses this “group discharge” process when it determines that a college engaged in widespread and pervasive misconduct. In such cases, Education may provide relief to all borrowers who attended a specific college, campus, or program during a specific time, even if they did not submit applications. The $17.2 billion represents discharges through both the individual and group application pathways. The 974,820 borrowers include those who filed applications as well as those who did not.</a:t>
            </a:r>
          </a:p>
        </p:txBody>
      </p:sp>
      <p:sp>
        <p:nvSpPr>
          <p:cNvPr id="5" name="Title 1">
            <a:extLst>
              <a:ext uri="{FF2B5EF4-FFF2-40B4-BE49-F238E27FC236}">
                <a16:creationId xmlns:a16="http://schemas.microsoft.com/office/drawing/2014/main" id="{5D11C339-0634-1EE4-6DA3-B4858506B3D6}"/>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STUDENT LOAN RELIEF IN CASES OF COLLEGE MISCONDUCT</a:t>
            </a:r>
          </a:p>
        </p:txBody>
      </p:sp>
    </p:spTree>
    <p:extLst>
      <p:ext uri="{BB962C8B-B14F-4D97-AF65-F5344CB8AC3E}">
        <p14:creationId xmlns:p14="http://schemas.microsoft.com/office/powerpoint/2010/main" val="426720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179A-B8D7-1078-0566-AD069522F2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9A7E43-99EC-3573-BB66-CE722A270B33}"/>
              </a:ext>
            </a:extLst>
          </p:cNvPr>
          <p:cNvSpPr txBox="1"/>
          <p:nvPr/>
        </p:nvSpPr>
        <p:spPr>
          <a:xfrm>
            <a:off x="525272" y="1459491"/>
            <a:ext cx="10671996"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40E13"/>
                </a:solidFill>
                <a:latin typeface="Calibri" panose="020F0502020204030204" pitchFamily="34" charset="0"/>
                <a:cs typeface="Calibri" panose="020F0502020204030204" pitchFamily="34" charset="0"/>
              </a:rPr>
              <a:t>WHAT THE GAO FOUND</a:t>
            </a:r>
            <a:endPar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b="1" dirty="0">
              <a:solidFill>
                <a:srgbClr val="040E13"/>
              </a:solidFill>
              <a:latin typeface="Calibri" panose="020F0502020204030204" pitchFamily="34" charset="0"/>
              <a:cs typeface="Calibri" panose="020F0502020204030204" pitchFamily="34" charset="0"/>
            </a:endParaRPr>
          </a:p>
          <a:p>
            <a:pPr algn="l"/>
            <a:r>
              <a:rPr lang="en-US" sz="1600" b="0" i="0" dirty="0">
                <a:solidFill>
                  <a:srgbClr val="1B1B1B"/>
                </a:solidFill>
                <a:effectLst/>
                <a:latin typeface="Lato Web"/>
              </a:rPr>
              <a:t>Education had received a cumulative total of 888,430 borrower defense applications filed by individual borrowers as of April 30, 2024, according to agency data (see figure). All borrowers with approved applications received full relief (i.e., the discharge of outstanding loan(s) to attend the college and a refund of payments made to Education), according to agency data and officials.</a:t>
            </a:r>
          </a:p>
        </p:txBody>
      </p:sp>
      <p:sp>
        <p:nvSpPr>
          <p:cNvPr id="5" name="Title 1">
            <a:extLst>
              <a:ext uri="{FF2B5EF4-FFF2-40B4-BE49-F238E27FC236}">
                <a16:creationId xmlns:a16="http://schemas.microsoft.com/office/drawing/2014/main" id="{F0A37614-3224-DF84-55C4-614F374F2A3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STUDENT LOAN RELIEF IN CASES OF COLLEGE MISCONDUCT</a:t>
            </a:r>
          </a:p>
        </p:txBody>
      </p:sp>
      <p:pic>
        <p:nvPicPr>
          <p:cNvPr id="4" name="Picture 3">
            <a:extLst>
              <a:ext uri="{FF2B5EF4-FFF2-40B4-BE49-F238E27FC236}">
                <a16:creationId xmlns:a16="http://schemas.microsoft.com/office/drawing/2014/main" id="{EEEBF835-81FF-54DA-4DB3-319488E0A76E}"/>
              </a:ext>
            </a:extLst>
          </p:cNvPr>
          <p:cNvPicPr>
            <a:picLocks noChangeAspect="1"/>
          </p:cNvPicPr>
          <p:nvPr/>
        </p:nvPicPr>
        <p:blipFill>
          <a:blip r:embed="rId2"/>
          <a:stretch>
            <a:fillRect/>
          </a:stretch>
        </p:blipFill>
        <p:spPr>
          <a:xfrm>
            <a:off x="2710127" y="3297466"/>
            <a:ext cx="6302286" cy="2141406"/>
          </a:xfrm>
          <a:prstGeom prst="rect">
            <a:avLst/>
          </a:prstGeom>
        </p:spPr>
      </p:pic>
    </p:spTree>
    <p:extLst>
      <p:ext uri="{BB962C8B-B14F-4D97-AF65-F5344CB8AC3E}">
        <p14:creationId xmlns:p14="http://schemas.microsoft.com/office/powerpoint/2010/main" val="4153092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F7C2-4A81-741E-8798-96687351BD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CF07B2-3FC1-9FB7-45FC-DCEA28E2CFFE}"/>
              </a:ext>
            </a:extLst>
          </p:cNvPr>
          <p:cNvSpPr txBox="1"/>
          <p:nvPr/>
        </p:nvSpPr>
        <p:spPr>
          <a:xfrm>
            <a:off x="525272" y="2336393"/>
            <a:ext cx="10671996" cy="21852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40E13"/>
                </a:solidFill>
                <a:latin typeface="Calibri" panose="020F0502020204030204" pitchFamily="34" charset="0"/>
                <a:cs typeface="Calibri" panose="020F0502020204030204" pitchFamily="34" charset="0"/>
              </a:rPr>
              <a:t>WHAT THE GAO FOUND</a:t>
            </a:r>
            <a:endPar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b="1" dirty="0">
              <a:solidFill>
                <a:srgbClr val="040E13"/>
              </a:solidFill>
              <a:latin typeface="Calibri" panose="020F0502020204030204" pitchFamily="34" charset="0"/>
              <a:cs typeface="Calibri" panose="020F0502020204030204" pitchFamily="34" charset="0"/>
            </a:endParaRPr>
          </a:p>
          <a:p>
            <a:pPr algn="l"/>
            <a:r>
              <a:rPr lang="en-US" sz="1600" b="0" i="0" dirty="0">
                <a:solidFill>
                  <a:srgbClr val="1B1B1B"/>
                </a:solidFill>
                <a:effectLst/>
                <a:latin typeface="Lato Web"/>
              </a:rPr>
              <a:t>As of April 30, 2024, Education approved group discharges for seven colleges. According to agency officials, all borrowers in the seven groups received full relief. According to GAO's analysis of agency documents and information from officials, the most common type of misconduct Education found (for six of the seven colleges) was the college misrepresenting its graduates' employment prospects, including job placement rates or expected earnings. Education determined that six of the seven colleges engaged in more than one type of misrepresentation. To assess the allegations, Education used information from various sources, including state attorneys general.</a:t>
            </a:r>
          </a:p>
        </p:txBody>
      </p:sp>
      <p:sp>
        <p:nvSpPr>
          <p:cNvPr id="5" name="Title 1">
            <a:extLst>
              <a:ext uri="{FF2B5EF4-FFF2-40B4-BE49-F238E27FC236}">
                <a16:creationId xmlns:a16="http://schemas.microsoft.com/office/drawing/2014/main" id="{98383E72-DD5C-AB79-1793-AE8AFFF0CC6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STUDENT LOAN RELIEF IN CASES OF COLLEGE MISCONDUCT</a:t>
            </a:r>
          </a:p>
        </p:txBody>
      </p:sp>
    </p:spTree>
    <p:extLst>
      <p:ext uri="{BB962C8B-B14F-4D97-AF65-F5344CB8AC3E}">
        <p14:creationId xmlns:p14="http://schemas.microsoft.com/office/powerpoint/2010/main" val="415594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089" name="Picture 308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91" name="Group 309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092" name="Rectangle 309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094" name="Rectangle 309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26" name="Picture 2" descr="Latest news live updates - The Times of India">
            <a:extLst>
              <a:ext uri="{FF2B5EF4-FFF2-40B4-BE49-F238E27FC236}">
                <a16:creationId xmlns:a16="http://schemas.microsoft.com/office/drawing/2014/main" id="{2B70A50A-9E14-1517-A4C2-A5A744EAB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122" b="88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9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842C77A-7CF7-F79A-C6F9-E92AC32E9E5E}"/>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75F780AF-7600-62AB-BCEA-8DACD50E0A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4B6169A5-BA65-17CB-374C-DC9068B1BC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6" name="Rectangle 35">
              <a:extLst>
                <a:ext uri="{FF2B5EF4-FFF2-40B4-BE49-F238E27FC236}">
                  <a16:creationId xmlns:a16="http://schemas.microsoft.com/office/drawing/2014/main" id="{70945A59-AE1C-6C46-4E76-475F75CE4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A275551D-8FC5-59D1-4BBE-4CAB67F7B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8" name="Rectangle 37">
              <a:extLst>
                <a:ext uri="{FF2B5EF4-FFF2-40B4-BE49-F238E27FC236}">
                  <a16:creationId xmlns:a16="http://schemas.microsoft.com/office/drawing/2014/main" id="{3A44C318-6777-63B3-E223-23C27E5A6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0" name="Picture 39">
            <a:extLst>
              <a:ext uri="{FF2B5EF4-FFF2-40B4-BE49-F238E27FC236}">
                <a16:creationId xmlns:a16="http://schemas.microsoft.com/office/drawing/2014/main" id="{A1D60D09-0389-C143-AB79-CB178F0A91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2" name="Rectangle 41">
            <a:extLst>
              <a:ext uri="{FF2B5EF4-FFF2-40B4-BE49-F238E27FC236}">
                <a16:creationId xmlns:a16="http://schemas.microsoft.com/office/drawing/2014/main" id="{F2279C86-FAC7-CC2B-AEF6-8B5DF7438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BA606B3A-6EAF-B800-C5F0-4E101C75B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04695FF-4038-B19E-20D8-3D3ECC3B9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DD8AF07-FF00-BD7F-EEF4-999C2789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1EBED84-5880-7532-8C04-C24D133EF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Freeform 9">
            <a:extLst>
              <a:ext uri="{FF2B5EF4-FFF2-40B4-BE49-F238E27FC236}">
                <a16:creationId xmlns:a16="http://schemas.microsoft.com/office/drawing/2014/main" id="{B3D1C858-AC56-36AA-1A12-47940F835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2708E9F0-E4A8-CD3C-E884-27EBE39C5F95}"/>
              </a:ext>
            </a:extLst>
          </p:cNvPr>
          <p:cNvSpPr txBox="1"/>
          <p:nvPr/>
        </p:nvSpPr>
        <p:spPr>
          <a:xfrm>
            <a:off x="2032111" y="5868074"/>
            <a:ext cx="7867795"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https://www.ed.gov/about/news/press-release/us-department-of-education-announces-successful-beta-1-testing-2025-26</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74C4620-93F1-D6D7-DFA3-5BFFD77FD0DA}"/>
              </a:ext>
            </a:extLst>
          </p:cNvPr>
          <p:cNvPicPr>
            <a:picLocks noChangeAspect="1"/>
          </p:cNvPicPr>
          <p:nvPr/>
        </p:nvPicPr>
        <p:blipFill>
          <a:blip r:embed="rId5"/>
          <a:stretch>
            <a:fillRect/>
          </a:stretch>
        </p:blipFill>
        <p:spPr>
          <a:xfrm>
            <a:off x="1283030" y="174216"/>
            <a:ext cx="9140453" cy="5212080"/>
          </a:xfrm>
          <a:prstGeom prst="rect">
            <a:avLst/>
          </a:prstGeom>
        </p:spPr>
      </p:pic>
    </p:spTree>
    <p:extLst>
      <p:ext uri="{BB962C8B-B14F-4D97-AF65-F5344CB8AC3E}">
        <p14:creationId xmlns:p14="http://schemas.microsoft.com/office/powerpoint/2010/main" val="258814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3" name="Group 112">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8" name="Rectangle 117">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9"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0" name="Rectangle 119">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14" name="Rectangle 113">
            <a:extLst>
              <a:ext uri="{FF2B5EF4-FFF2-40B4-BE49-F238E27FC236}">
                <a16:creationId xmlns:a16="http://schemas.microsoft.com/office/drawing/2014/main" id="{65DF6D99-D31B-4E1C-8BB4-D686E2BCC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6" name="Rectangle 115">
            <a:extLst>
              <a:ext uri="{FF2B5EF4-FFF2-40B4-BE49-F238E27FC236}">
                <a16:creationId xmlns:a16="http://schemas.microsoft.com/office/drawing/2014/main" id="{1AC5276B-964E-4B1A-BEC5-309252FE9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3381375" cy="5600215"/>
          </a:xfrm>
          <a:prstGeom prst="rect">
            <a:avLst/>
          </a:prstGeom>
          <a:gradFill flip="none" rotWithShape="1">
            <a:gsLst>
              <a:gs pos="0">
                <a:schemeClr val="tx1">
                  <a:alpha val="0"/>
                </a:schemeClr>
              </a:gs>
              <a:gs pos="54000">
                <a:srgbClr val="000000">
                  <a:alpha val="8000"/>
                </a:srgbClr>
              </a:gs>
              <a:gs pos="100000">
                <a:schemeClr val="tx1">
                  <a:alpha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43A838-F871-2EDA-E077-1DFE0E50B608}"/>
              </a:ext>
            </a:extLst>
          </p:cNvPr>
          <p:cNvPicPr>
            <a:picLocks noChangeAspect="1"/>
          </p:cNvPicPr>
          <p:nvPr/>
        </p:nvPicPr>
        <p:blipFill>
          <a:blip r:embed="rId4"/>
          <a:srcRect l="1252" t="1" r="426" b="7830"/>
          <a:stretch/>
        </p:blipFill>
        <p:spPr>
          <a:xfrm>
            <a:off x="2985379" y="151469"/>
            <a:ext cx="5486400" cy="5224179"/>
          </a:xfrm>
          <a:prstGeom prst="rect">
            <a:avLst/>
          </a:prstGeom>
        </p:spPr>
      </p:pic>
      <p:sp>
        <p:nvSpPr>
          <p:cNvPr id="126" name="Rectangle 125">
            <a:extLst>
              <a:ext uri="{FF2B5EF4-FFF2-40B4-BE49-F238E27FC236}">
                <a16:creationId xmlns:a16="http://schemas.microsoft.com/office/drawing/2014/main" id="{3761607B-47C5-4315-AE51-77D1D932F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29499" y="0"/>
            <a:ext cx="4302253" cy="5600215"/>
          </a:xfrm>
          <a:prstGeom prst="rect">
            <a:avLst/>
          </a:prstGeom>
          <a:gradFill flip="none" rotWithShape="1">
            <a:gsLst>
              <a:gs pos="0">
                <a:schemeClr val="tx1">
                  <a:alpha val="0"/>
                </a:schemeClr>
              </a:gs>
              <a:gs pos="54900">
                <a:srgbClr val="000000">
                  <a:alpha val="8000"/>
                </a:srgbClr>
              </a:gs>
              <a:gs pos="100000">
                <a:schemeClr val="tx1">
                  <a:alpha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99186C06-4881-4C5A-B576-EB2EAAEFE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0" name="Freeform 9">
            <a:extLst>
              <a:ext uri="{FF2B5EF4-FFF2-40B4-BE49-F238E27FC236}">
                <a16:creationId xmlns:a16="http://schemas.microsoft.com/office/drawing/2014/main" id="{E9FA52D3-6624-4D6B-B735-F266CBA29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502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3D48E-0413-53F9-DDF8-1F235DCFF9F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6011A7D-0876-BD5F-7B24-E5493B54789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The MASTER CALENDAR RULE</a:t>
            </a:r>
          </a:p>
        </p:txBody>
      </p:sp>
      <p:sp>
        <p:nvSpPr>
          <p:cNvPr id="3" name="TextBox 2">
            <a:extLst>
              <a:ext uri="{FF2B5EF4-FFF2-40B4-BE49-F238E27FC236}">
                <a16:creationId xmlns:a16="http://schemas.microsoft.com/office/drawing/2014/main" id="{1A48CDA1-F420-750C-3359-C444F8FBEBAB}"/>
              </a:ext>
            </a:extLst>
          </p:cNvPr>
          <p:cNvSpPr txBox="1"/>
          <p:nvPr/>
        </p:nvSpPr>
        <p:spPr>
          <a:xfrm>
            <a:off x="525272" y="1523958"/>
            <a:ext cx="10671996"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Calibri" panose="020F0502020204030204" pitchFamily="34" charset="0"/>
                <a:cs typeface="Calibri" panose="020F0502020204030204" pitchFamily="34" charset="0"/>
              </a:rPr>
              <a:t>20 U.S. CODE § 1089 – Master Calendar</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(a)Secretary Required to Comply with Schedule</a:t>
            </a:r>
          </a:p>
          <a:p>
            <a:pPr algn="l"/>
            <a:endParaRPr lang="en-US" sz="9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(b) Timing for Reallocations</a:t>
            </a:r>
          </a:p>
          <a:p>
            <a:pPr algn="l"/>
            <a:endParaRPr lang="en-US" sz="9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gn="l"/>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 Delay of Effective Date of Late Publication</a:t>
            </a:r>
          </a:p>
          <a:p>
            <a:pPr algn="l"/>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(1)Except as provided in paragraph (2), any regulatory changes initiated by the Secretary affecting the programs under this subchapter that have not been published in final form by November 1 prior to the start of the award year shall not become effective until the beginning of the second award year after such November 1 date.</a:t>
            </a:r>
          </a:p>
          <a:p>
            <a:pPr algn="l"/>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(2)</a:t>
            </a:r>
          </a:p>
          <a:p>
            <a:pPr algn="l"/>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(A)The Secretary may designate any regulatory provision that affects the programs under this subchapter and is published in final form after November 1 as one that an entity subject to the provision may, in the entity’s discretion, choose to implement prior to the effective date described in paragraph (1). The Secretary may specify in the designation when, and under what conditions, an entity may implement the provision prior to that effective date. The Secretary shall publish any designation under this subparagraph in the Federal Register.</a:t>
            </a:r>
          </a:p>
        </p:txBody>
      </p:sp>
    </p:spTree>
    <p:extLst>
      <p:ext uri="{BB962C8B-B14F-4D97-AF65-F5344CB8AC3E}">
        <p14:creationId xmlns:p14="http://schemas.microsoft.com/office/powerpoint/2010/main" val="10854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42CB6-E387-490B-6FCC-CBC47BC86B6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C8F1635-BA46-BAA6-B2E1-ED4BF697B25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The MASTER CALENDAR RULE</a:t>
            </a:r>
          </a:p>
        </p:txBody>
      </p:sp>
      <p:sp>
        <p:nvSpPr>
          <p:cNvPr id="3" name="TextBox 2">
            <a:extLst>
              <a:ext uri="{FF2B5EF4-FFF2-40B4-BE49-F238E27FC236}">
                <a16:creationId xmlns:a16="http://schemas.microsoft.com/office/drawing/2014/main" id="{EB15F9EE-9342-17ED-F1B5-FDA74F1C1317}"/>
              </a:ext>
            </a:extLst>
          </p:cNvPr>
          <p:cNvSpPr txBox="1"/>
          <p:nvPr/>
        </p:nvSpPr>
        <p:spPr>
          <a:xfrm>
            <a:off x="525272" y="1523958"/>
            <a:ext cx="10671996" cy="4001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Calibri" panose="020F0502020204030204" pitchFamily="34" charset="0"/>
                <a:cs typeface="Calibri" panose="020F0502020204030204" pitchFamily="34" charset="0"/>
              </a:rPr>
              <a:t>20 U.S. CODE § 1089 – Master Calendar</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algn="l"/>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 Delay of Effective Date of Late Publication</a:t>
            </a:r>
          </a:p>
          <a:p>
            <a:pPr algn="l"/>
            <a:r>
              <a:rPr lang="en-US" sz="1600" b="1" dirty="0">
                <a:solidFill>
                  <a:srgbClr val="680808"/>
                </a:solidFill>
                <a:latin typeface="Calibri" panose="020F0502020204030204" pitchFamily="34" charset="0"/>
                <a:ea typeface="Calibri" panose="020F0502020204030204" pitchFamily="34" charset="0"/>
                <a:cs typeface="Calibri" panose="020F0502020204030204" pitchFamily="34" charset="0"/>
              </a:rPr>
              <a:t>(1)Except as provided in paragraph (2), any regulatory changes initiated by the Secretary affecting the programs under this subchapter that have not been published in final form by November 1 prior to the start of the award year shall not become effective until the beginning of the second award year after such November 1 date.</a:t>
            </a:r>
          </a:p>
          <a:p>
            <a:pPr algn="l"/>
            <a:endParaRPr lang="en-US" sz="9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gn="l"/>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(2)(A)The Secretary may designate any regulatory provision that affects the programs under this subchapter and is published in final form after November 1 as one that an entity subject to the provision may, in the entity’s discretion, choose to implement prior to the effective date described in paragraph (1). The Secretary may specify in the designation when, and under what conditions, an entity may implement the provision prior to that effective date. The Secretary shall publish any designation under this subparagraph in the Federal Register.</a:t>
            </a:r>
          </a:p>
          <a:p>
            <a:pPr algn="l"/>
            <a:endParaRPr lang="en-US" sz="9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gn="l"/>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(B)If an entity chooses to implement a regulatory provision prior to the effective date described in paragraph (1), as permitted by subparagraph (A), the provision shall be effective with respect to that entity in accordance with the terms of the Secretary’s designation.</a:t>
            </a:r>
          </a:p>
        </p:txBody>
      </p:sp>
    </p:spTree>
    <p:extLst>
      <p:ext uri="{BB962C8B-B14F-4D97-AF65-F5344CB8AC3E}">
        <p14:creationId xmlns:p14="http://schemas.microsoft.com/office/powerpoint/2010/main" val="2069525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5B293-87F1-1D64-4DF7-B6B583E7586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2316DE-761E-5FEA-1596-FA87C5FC534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The MASTER CALENDAR RULE</a:t>
            </a:r>
          </a:p>
        </p:txBody>
      </p:sp>
      <p:sp>
        <p:nvSpPr>
          <p:cNvPr id="3" name="TextBox 2">
            <a:extLst>
              <a:ext uri="{FF2B5EF4-FFF2-40B4-BE49-F238E27FC236}">
                <a16:creationId xmlns:a16="http://schemas.microsoft.com/office/drawing/2014/main" id="{B7E9B6E7-429A-E317-B761-BC769429D674}"/>
              </a:ext>
            </a:extLst>
          </p:cNvPr>
          <p:cNvSpPr txBox="1"/>
          <p:nvPr/>
        </p:nvSpPr>
        <p:spPr>
          <a:xfrm>
            <a:off x="525272" y="1536174"/>
            <a:ext cx="10671996"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20 U.S. CODE § 1089 – Master Calendar</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cs typeface="Calibri" panose="020F0502020204030204" pitchFamily="34" charset="0"/>
            </a:endParaRPr>
          </a:p>
          <a:p>
            <a:pPr algn="l"/>
            <a:r>
              <a:rPr lang="en-US" b="0" i="0" dirty="0">
                <a:solidFill>
                  <a:srgbClr val="222222"/>
                </a:solidFill>
                <a:effectLst/>
                <a:latin typeface="Rubik"/>
              </a:rPr>
              <a:t>(a)Secretary required to comply with schedule</a:t>
            </a:r>
          </a:p>
          <a:p>
            <a:pPr algn="l"/>
            <a:r>
              <a:rPr lang="en-US" b="0" i="0" dirty="0">
                <a:solidFill>
                  <a:srgbClr val="222222"/>
                </a:solidFill>
                <a:effectLst/>
                <a:latin typeface="Rubik"/>
              </a:rPr>
              <a:t>To assure adequate notification and timely delivery of student aid funds under this subchapter, the Secretary shall adhere to the following calendar dates in the year preceding the award year:</a:t>
            </a:r>
          </a:p>
          <a:p>
            <a:pPr algn="l"/>
            <a:r>
              <a:rPr lang="en-US" sz="1400" b="0" i="0" dirty="0">
                <a:solidFill>
                  <a:srgbClr val="222222"/>
                </a:solidFill>
                <a:effectLst/>
                <a:latin typeface="Rubik"/>
              </a:rPr>
              <a:t>(2)Allocations of campus-based and Pell Grant funds—</a:t>
            </a:r>
          </a:p>
          <a:p>
            <a:pPr algn="l"/>
            <a:r>
              <a:rPr lang="en-US" sz="1400" b="0" i="0" dirty="0">
                <a:solidFill>
                  <a:srgbClr val="222222"/>
                </a:solidFill>
                <a:effectLst/>
                <a:latin typeface="Rubik"/>
              </a:rPr>
              <a:t>by August 1: distribution of institutional application for campus-based funds (FISAP) to institutions;</a:t>
            </a:r>
          </a:p>
          <a:p>
            <a:pPr algn="l"/>
            <a:r>
              <a:rPr lang="en-US" sz="1400" b="0" i="0" dirty="0">
                <a:solidFill>
                  <a:srgbClr val="222222"/>
                </a:solidFill>
                <a:effectLst/>
                <a:latin typeface="Rubik"/>
              </a:rPr>
              <a:t>by October 1: final date for submission of FISAP by institutions to the Department;</a:t>
            </a:r>
          </a:p>
          <a:p>
            <a:pPr algn="l"/>
            <a:r>
              <a:rPr lang="en-US" sz="1400" b="0" i="0" dirty="0">
                <a:solidFill>
                  <a:srgbClr val="222222"/>
                </a:solidFill>
                <a:effectLst/>
                <a:latin typeface="Rubik"/>
              </a:rPr>
              <a:t>by November 15: edited FISAP and computer printout received by institutions;</a:t>
            </a:r>
          </a:p>
          <a:p>
            <a:pPr algn="l"/>
            <a:r>
              <a:rPr lang="en-US" sz="1400" b="0" i="0" dirty="0">
                <a:solidFill>
                  <a:srgbClr val="222222"/>
                </a:solidFill>
                <a:effectLst/>
                <a:latin typeface="Rubik"/>
              </a:rPr>
              <a:t>by December 1: appeals procedures received by institutions;</a:t>
            </a:r>
          </a:p>
          <a:p>
            <a:pPr algn="l"/>
            <a:r>
              <a:rPr lang="en-US" sz="1400" b="0" i="0" dirty="0">
                <a:solidFill>
                  <a:srgbClr val="222222"/>
                </a:solidFill>
                <a:effectLst/>
                <a:latin typeface="Rubik"/>
              </a:rPr>
              <a:t>by December 15: edits returned by institutions to the Department;</a:t>
            </a:r>
          </a:p>
          <a:p>
            <a:pPr algn="l"/>
            <a:r>
              <a:rPr lang="en-US" sz="1400" b="0" i="0" dirty="0">
                <a:solidFill>
                  <a:srgbClr val="222222"/>
                </a:solidFill>
                <a:effectLst/>
                <a:latin typeface="Rubik"/>
              </a:rPr>
              <a:t>by February 1: tentative award levels received by institutions and final Pell Grant payment schedule;</a:t>
            </a:r>
          </a:p>
          <a:p>
            <a:pPr algn="l"/>
            <a:r>
              <a:rPr lang="en-US" sz="1400" b="0" i="0" dirty="0">
                <a:solidFill>
                  <a:srgbClr val="222222"/>
                </a:solidFill>
                <a:effectLst/>
                <a:latin typeface="Rubik"/>
              </a:rPr>
              <a:t>by February 15: closing date for receipt of institutional appeals by the Department;</a:t>
            </a:r>
          </a:p>
          <a:p>
            <a:pPr algn="l"/>
            <a:r>
              <a:rPr lang="en-US" sz="1400" b="0" i="0" dirty="0">
                <a:solidFill>
                  <a:srgbClr val="222222"/>
                </a:solidFill>
                <a:effectLst/>
                <a:latin typeface="Rubik"/>
              </a:rPr>
              <a:t>by March 1: appeals process completed;</a:t>
            </a:r>
          </a:p>
          <a:p>
            <a:pPr algn="l"/>
            <a:r>
              <a:rPr lang="en-US" sz="1400" b="0" i="0" dirty="0">
                <a:solidFill>
                  <a:srgbClr val="222222"/>
                </a:solidFill>
                <a:effectLst/>
                <a:latin typeface="Rubik"/>
              </a:rPr>
              <a:t>by April 1: final award notifications sent to institutions; and</a:t>
            </a:r>
          </a:p>
        </p:txBody>
      </p:sp>
      <p:sp>
        <p:nvSpPr>
          <p:cNvPr id="5" name="TextBox 4">
            <a:extLst>
              <a:ext uri="{FF2B5EF4-FFF2-40B4-BE49-F238E27FC236}">
                <a16:creationId xmlns:a16="http://schemas.microsoft.com/office/drawing/2014/main" id="{816A7A82-2B2D-BFB8-5AD1-F0D68A56802A}"/>
              </a:ext>
            </a:extLst>
          </p:cNvPr>
          <p:cNvSpPr txBox="1"/>
          <p:nvPr/>
        </p:nvSpPr>
        <p:spPr>
          <a:xfrm>
            <a:off x="2059453" y="5796279"/>
            <a:ext cx="8073094" cy="276999"/>
          </a:xfrm>
          <a:prstGeom prst="rect">
            <a:avLst/>
          </a:prstGeom>
          <a:noFill/>
        </p:spPr>
        <p:txBody>
          <a:bodyPr wrap="squar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https://www.ed.gov/about/news/press-release/us-department-of-education-announces-additional-participants-2025-26-fafsa</a:t>
            </a:r>
          </a:p>
        </p:txBody>
      </p:sp>
    </p:spTree>
    <p:extLst>
      <p:ext uri="{BB962C8B-B14F-4D97-AF65-F5344CB8AC3E}">
        <p14:creationId xmlns:p14="http://schemas.microsoft.com/office/powerpoint/2010/main" val="254481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1EC10-D709-0D93-39F7-5CD59B101078}"/>
              </a:ext>
            </a:extLst>
          </p:cNvPr>
          <p:cNvPicPr>
            <a:picLocks noChangeAspect="1"/>
          </p:cNvPicPr>
          <p:nvPr/>
        </p:nvPicPr>
        <p:blipFill>
          <a:blip r:embed="rId2"/>
          <a:stretch>
            <a:fillRect/>
          </a:stretch>
        </p:blipFill>
        <p:spPr>
          <a:xfrm>
            <a:off x="777897" y="30153"/>
            <a:ext cx="10424160" cy="5539907"/>
          </a:xfrm>
          <a:prstGeom prst="rect">
            <a:avLst/>
          </a:prstGeom>
        </p:spPr>
      </p:pic>
    </p:spTree>
    <p:extLst>
      <p:ext uri="{BB962C8B-B14F-4D97-AF65-F5344CB8AC3E}">
        <p14:creationId xmlns:p14="http://schemas.microsoft.com/office/powerpoint/2010/main" val="54022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dirty="0">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fontScale="92500" lnSpcReduction="10000"/>
          </a:bodyPr>
          <a:lstStyle/>
          <a:p>
            <a:pPr marL="0" lvl="0" indent="0" algn="ctr">
              <a:lnSpc>
                <a:spcPct val="100000"/>
              </a:lnSpc>
              <a:spcBef>
                <a:spcPts val="0"/>
              </a:spcBef>
              <a:buClrTx/>
              <a:buSzTx/>
              <a:buNone/>
            </a:pPr>
            <a:r>
              <a:rPr lang="en-US" sz="40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The 2023-2024 Regulatory Countdown</a:t>
            </a:r>
          </a:p>
          <a:p>
            <a:pPr marL="0" lvl="0" indent="0" algn="ctr">
              <a:lnSpc>
                <a:spcPct val="100000"/>
              </a:lnSpc>
              <a:spcBef>
                <a:spcPts val="0"/>
              </a:spcBef>
              <a:buClrTx/>
              <a:buSzTx/>
              <a:buNone/>
            </a:pPr>
            <a:r>
              <a:rPr lang="en-US" sz="40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40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2024 Presidential and Congressional Elections</a:t>
            </a:r>
          </a:p>
          <a:p>
            <a:pPr marL="0" lvl="0" indent="0">
              <a:lnSpc>
                <a:spcPct val="100000"/>
              </a:lnSpc>
              <a:spcBef>
                <a:spcPts val="0"/>
              </a:spcBef>
              <a:buClrTx/>
              <a:buSzTx/>
              <a:buNone/>
            </a:pPr>
            <a:endParaRPr lang="en-US"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marL="0" lvl="0" indent="0">
              <a:lnSpc>
                <a:spcPct val="100000"/>
              </a:lnSpc>
              <a:spcBef>
                <a:spcPts val="0"/>
              </a:spcBef>
              <a:buClrTx/>
              <a:buSzTx/>
              <a:buNone/>
            </a:pPr>
            <a:endParaRPr lang="en-US"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Regulatory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2024 Elections</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CSPEN Conference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9C71654-C3FD-A7CE-30F0-431E184FE29C}"/>
            </a:ext>
          </a:extLst>
        </p:cNvPr>
        <p:cNvGrpSpPr/>
        <p:nvPr/>
      </p:nvGrpSpPr>
      <p:grpSpPr>
        <a:xfrm>
          <a:off x="0" y="0"/>
          <a:ext cx="0" cy="0"/>
          <a:chOff x="0" y="0"/>
          <a:chExt cx="0" cy="0"/>
        </a:xfrm>
      </p:grpSpPr>
      <p:pic>
        <p:nvPicPr>
          <p:cNvPr id="81" name="Picture 8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7" name="Picture 86">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8" name="Rectangle 87">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B46568C2-8756-BAA7-9706-DB88A6CE2769}"/>
              </a:ext>
            </a:extLst>
          </p:cNvPr>
          <p:cNvSpPr txBox="1"/>
          <p:nvPr/>
        </p:nvSpPr>
        <p:spPr>
          <a:xfrm>
            <a:off x="461110" y="1160695"/>
            <a:ext cx="3326650" cy="3730419"/>
          </a:xfrm>
          <a:prstGeom prst="rect">
            <a:avLst/>
          </a:prstGeom>
        </p:spPr>
        <p:txBody>
          <a:bodyPr vert="horz" lIns="91440" tIns="45720" rIns="91440" bIns="45720" rtlCol="0" anchor="b">
            <a:noAutofit/>
          </a:bodyPr>
          <a:lstStyle/>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negotiated rulemaking</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For</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Higher Education</a:t>
            </a:r>
          </a:p>
          <a:p>
            <a:pPr marL="0" marR="0" lvl="0" indent="0" algn="ctr" defTabSz="914400" fontAlgn="auto">
              <a:lnSpc>
                <a:spcPct val="90000"/>
              </a:lnSpc>
              <a:spcBef>
                <a:spcPct val="0"/>
              </a:spcBef>
              <a:spcAft>
                <a:spcPts val="600"/>
              </a:spcAft>
              <a:buClr>
                <a:srgbClr val="B80E0F"/>
              </a:buClr>
              <a:buSzPct val="160000"/>
              <a:tabLst/>
              <a:defRPr/>
            </a:pPr>
            <a:endParaRPr kumimoji="0" lang="en-US" sz="2800" b="0" i="0" u="none" strike="noStrike" cap="all" spc="0" normalizeH="0" noProof="0" dirty="0">
              <a:ln>
                <a:noFill/>
              </a:ln>
              <a:solidFill>
                <a:srgbClr val="680808"/>
              </a:solidFill>
              <a:uLnTx/>
              <a:uFillTx/>
              <a:latin typeface="+mj-lt"/>
              <a:ea typeface="+mj-ea"/>
              <a:cs typeface="+mj-cs"/>
            </a:endParaRP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Student loan </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debt relief</a:t>
            </a:r>
          </a:p>
          <a:p>
            <a:pPr marL="0" marR="0" lvl="0" indent="0" algn="ctr" defTabSz="914400" fontAlgn="auto">
              <a:lnSpc>
                <a:spcPct val="90000"/>
              </a:lnSpc>
              <a:spcBef>
                <a:spcPct val="0"/>
              </a:spcBef>
              <a:spcAft>
                <a:spcPts val="600"/>
              </a:spcAft>
              <a:buClr>
                <a:srgbClr val="B80E0F"/>
              </a:buClr>
              <a:buSzPct val="160000"/>
              <a:tabLst/>
              <a:defRPr/>
            </a:pPr>
            <a:r>
              <a:rPr kumimoji="0" lang="en-US" sz="2800" b="0" i="0" u="none" strike="noStrike" cap="all" spc="0" normalizeH="0" noProof="0" dirty="0">
                <a:ln>
                  <a:noFill/>
                </a:ln>
                <a:solidFill>
                  <a:srgbClr val="680808"/>
                </a:solidFill>
                <a:uLnTx/>
                <a:uFillTx/>
                <a:latin typeface="+mj-lt"/>
                <a:ea typeface="+mj-ea"/>
                <a:cs typeface="+mj-cs"/>
              </a:rPr>
              <a:t>Committee</a:t>
            </a:r>
          </a:p>
        </p:txBody>
      </p:sp>
      <p:sp>
        <p:nvSpPr>
          <p:cNvPr id="90" name="Rectangle 89">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Rectangle 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A1FD848-44DB-EEC6-CA18-5B95A98A04C1}"/>
              </a:ext>
            </a:extLst>
          </p:cNvPr>
          <p:cNvPicPr>
            <a:picLocks noChangeAspect="1"/>
          </p:cNvPicPr>
          <p:nvPr/>
        </p:nvPicPr>
        <p:blipFill>
          <a:blip r:embed="rId4"/>
          <a:stretch>
            <a:fillRect/>
          </a:stretch>
        </p:blipFill>
        <p:spPr>
          <a:xfrm>
            <a:off x="5393390" y="1214846"/>
            <a:ext cx="6035040" cy="4425029"/>
          </a:xfrm>
          <a:prstGeom prst="rect">
            <a:avLst/>
          </a:prstGeom>
        </p:spPr>
      </p:pic>
    </p:spTree>
    <p:extLst>
      <p:ext uri="{BB962C8B-B14F-4D97-AF65-F5344CB8AC3E}">
        <p14:creationId xmlns:p14="http://schemas.microsoft.com/office/powerpoint/2010/main" val="2921590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3" name="Rectangle 2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A red sign with white text&#10;&#10;Description automatically generated">
            <a:extLst>
              <a:ext uri="{FF2B5EF4-FFF2-40B4-BE49-F238E27FC236}">
                <a16:creationId xmlns:a16="http://schemas.microsoft.com/office/drawing/2014/main" id="{062BDF95-7A61-D9A9-A25F-F59CA635768C}"/>
              </a:ext>
            </a:extLst>
          </p:cNvPr>
          <p:cNvPicPr>
            <a:picLocks noChangeAspect="1"/>
          </p:cNvPicPr>
          <p:nvPr/>
        </p:nvPicPr>
        <p:blipFill rotWithShape="1">
          <a:blip r:embed="rId4"/>
          <a:srcRect l="29107" r="1559" b="-1"/>
          <a:stretch/>
        </p:blipFill>
        <p:spPr>
          <a:xfrm>
            <a:off x="20" y="10"/>
            <a:ext cx="12191980" cy="6857990"/>
          </a:xfrm>
          <a:prstGeom prst="rect">
            <a:avLst/>
          </a:prstGeom>
        </p:spPr>
      </p:pic>
      <p:sp>
        <p:nvSpPr>
          <p:cNvPr id="9" name="TextBox 8">
            <a:extLst>
              <a:ext uri="{FF2B5EF4-FFF2-40B4-BE49-F238E27FC236}">
                <a16:creationId xmlns:a16="http://schemas.microsoft.com/office/drawing/2014/main" id="{AD80E6CB-DEA1-2148-0430-9BD336900496}"/>
              </a:ext>
            </a:extLst>
          </p:cNvPr>
          <p:cNvSpPr txBox="1"/>
          <p:nvPr/>
        </p:nvSpPr>
        <p:spPr>
          <a:xfrm rot="385187">
            <a:off x="4694663" y="3986827"/>
            <a:ext cx="3055645" cy="1107996"/>
          </a:xfrm>
          <a:prstGeom prst="rect">
            <a:avLst/>
          </a:prstGeom>
          <a:noFill/>
        </p:spPr>
        <p:txBody>
          <a:bodyPr wrap="none" rtlCol="0">
            <a:spAutoFit/>
          </a:bodyPr>
          <a:lstStyle/>
          <a:p>
            <a:r>
              <a:rPr lang="en-US" sz="6600" dirty="0"/>
              <a:t>PENDING</a:t>
            </a:r>
          </a:p>
        </p:txBody>
      </p:sp>
    </p:spTree>
    <p:extLst>
      <p:ext uri="{BB962C8B-B14F-4D97-AF65-F5344CB8AC3E}">
        <p14:creationId xmlns:p14="http://schemas.microsoft.com/office/powerpoint/2010/main" val="38104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9C71654-C3FD-A7CE-30F0-431E184FE29C}"/>
            </a:ext>
          </a:extLst>
        </p:cNvPr>
        <p:cNvGrpSpPr/>
        <p:nvPr/>
      </p:nvGrpSpPr>
      <p:grpSpPr>
        <a:xfrm>
          <a:off x="0" y="0"/>
          <a:ext cx="0" cy="0"/>
          <a:chOff x="0" y="0"/>
          <a:chExt cx="0" cy="0"/>
        </a:xfrm>
      </p:grpSpPr>
      <p:pic>
        <p:nvPicPr>
          <p:cNvPr id="81" name="Picture 8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7" name="Picture 86">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8" name="Rectangle 87">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B46568C2-8756-BAA7-9706-DB88A6CE2769}"/>
              </a:ext>
            </a:extLst>
          </p:cNvPr>
          <p:cNvSpPr txBox="1"/>
          <p:nvPr/>
        </p:nvSpPr>
        <p:spPr>
          <a:xfrm>
            <a:off x="472421" y="1125106"/>
            <a:ext cx="3326650" cy="4088226"/>
          </a:xfrm>
          <a:prstGeom prst="rect">
            <a:avLst/>
          </a:prstGeom>
        </p:spPr>
        <p:txBody>
          <a:bodyPr vert="horz" lIns="91440" tIns="45720" rIns="91440" bIns="45720" rtlCol="0" anchor="b">
            <a:noAutofit/>
          </a:bodyPr>
          <a:lstStyle/>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negotiated rulemaking</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For</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Higher Education</a:t>
            </a:r>
          </a:p>
          <a:p>
            <a:pPr marL="0" marR="0" lvl="0" indent="0" algn="ctr" defTabSz="914400" fontAlgn="auto">
              <a:lnSpc>
                <a:spcPct val="90000"/>
              </a:lnSpc>
              <a:spcBef>
                <a:spcPct val="0"/>
              </a:spcBef>
              <a:spcAft>
                <a:spcPts val="600"/>
              </a:spcAft>
              <a:buClr>
                <a:srgbClr val="B80E0F"/>
              </a:buClr>
              <a:buSzPct val="160000"/>
              <a:tabLst/>
              <a:defRPr/>
            </a:pPr>
            <a:endParaRPr kumimoji="0" lang="en-US" sz="2800" b="0" i="0" u="none" strike="noStrike" cap="all" spc="0" normalizeH="0" noProof="0" dirty="0">
              <a:ln>
                <a:noFill/>
              </a:ln>
              <a:solidFill>
                <a:srgbClr val="680808"/>
              </a:solidFill>
              <a:uLnTx/>
              <a:uFillTx/>
              <a:latin typeface="+mj-lt"/>
              <a:ea typeface="+mj-ea"/>
              <a:cs typeface="+mj-cs"/>
            </a:endParaRP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Program Integrity</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&amp;</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Institutional</a:t>
            </a:r>
          </a:p>
          <a:p>
            <a:pPr marL="0" marR="0" lvl="0" indent="0" algn="ctr" defTabSz="914400" fontAlgn="auto">
              <a:lnSpc>
                <a:spcPct val="90000"/>
              </a:lnSpc>
              <a:spcBef>
                <a:spcPct val="0"/>
              </a:spcBef>
              <a:spcAft>
                <a:spcPts val="600"/>
              </a:spcAft>
              <a:buClr>
                <a:srgbClr val="B80E0F"/>
              </a:buClr>
              <a:buSzPct val="160000"/>
              <a:tabLst/>
              <a:defRPr/>
            </a:pPr>
            <a:r>
              <a:rPr lang="en-US" sz="2800" cap="all" dirty="0">
                <a:solidFill>
                  <a:srgbClr val="680808"/>
                </a:solidFill>
                <a:latin typeface="+mj-lt"/>
                <a:ea typeface="+mj-ea"/>
                <a:cs typeface="+mj-cs"/>
              </a:rPr>
              <a:t>Quality</a:t>
            </a:r>
            <a:endParaRPr kumimoji="0" lang="en-US" sz="2800" b="0" i="0" u="none" strike="noStrike" cap="all" spc="0" normalizeH="0" noProof="0" dirty="0">
              <a:ln>
                <a:noFill/>
              </a:ln>
              <a:solidFill>
                <a:srgbClr val="680808"/>
              </a:solidFill>
              <a:uLnTx/>
              <a:uFillTx/>
              <a:latin typeface="+mj-lt"/>
              <a:ea typeface="+mj-ea"/>
              <a:cs typeface="+mj-cs"/>
            </a:endParaRPr>
          </a:p>
        </p:txBody>
      </p:sp>
      <p:sp>
        <p:nvSpPr>
          <p:cNvPr id="90" name="Rectangle 89">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Rectangle 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A1FD848-44DB-EEC6-CA18-5B95A98A04C1}"/>
              </a:ext>
            </a:extLst>
          </p:cNvPr>
          <p:cNvPicPr>
            <a:picLocks noChangeAspect="1"/>
          </p:cNvPicPr>
          <p:nvPr/>
        </p:nvPicPr>
        <p:blipFill>
          <a:blip r:embed="rId4"/>
          <a:stretch>
            <a:fillRect/>
          </a:stretch>
        </p:blipFill>
        <p:spPr>
          <a:xfrm>
            <a:off x="5393390" y="1214846"/>
            <a:ext cx="6035040" cy="4425029"/>
          </a:xfrm>
          <a:prstGeom prst="rect">
            <a:avLst/>
          </a:prstGeom>
        </p:spPr>
      </p:pic>
    </p:spTree>
    <p:extLst>
      <p:ext uri="{BB962C8B-B14F-4D97-AF65-F5344CB8AC3E}">
        <p14:creationId xmlns:p14="http://schemas.microsoft.com/office/powerpoint/2010/main" val="4083242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3" name="Rectangle 2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A red sign with white text&#10;&#10;Description automatically generated">
            <a:extLst>
              <a:ext uri="{FF2B5EF4-FFF2-40B4-BE49-F238E27FC236}">
                <a16:creationId xmlns:a16="http://schemas.microsoft.com/office/drawing/2014/main" id="{062BDF95-7A61-D9A9-A25F-F59CA635768C}"/>
              </a:ext>
            </a:extLst>
          </p:cNvPr>
          <p:cNvPicPr>
            <a:picLocks noChangeAspect="1"/>
          </p:cNvPicPr>
          <p:nvPr/>
        </p:nvPicPr>
        <p:blipFill rotWithShape="1">
          <a:blip r:embed="rId4"/>
          <a:srcRect l="29107" r="1559" b="-1"/>
          <a:stretch/>
        </p:blipFill>
        <p:spPr>
          <a:xfrm>
            <a:off x="20" y="10"/>
            <a:ext cx="12191980" cy="6857990"/>
          </a:xfrm>
          <a:prstGeom prst="rect">
            <a:avLst/>
          </a:prstGeom>
        </p:spPr>
      </p:pic>
      <p:sp>
        <p:nvSpPr>
          <p:cNvPr id="9" name="TextBox 8">
            <a:extLst>
              <a:ext uri="{FF2B5EF4-FFF2-40B4-BE49-F238E27FC236}">
                <a16:creationId xmlns:a16="http://schemas.microsoft.com/office/drawing/2014/main" id="{AD80E6CB-DEA1-2148-0430-9BD336900496}"/>
              </a:ext>
            </a:extLst>
          </p:cNvPr>
          <p:cNvSpPr txBox="1"/>
          <p:nvPr/>
        </p:nvSpPr>
        <p:spPr>
          <a:xfrm rot="385187">
            <a:off x="4694663" y="3986827"/>
            <a:ext cx="3055645" cy="1107996"/>
          </a:xfrm>
          <a:prstGeom prst="rect">
            <a:avLst/>
          </a:prstGeom>
          <a:noFill/>
        </p:spPr>
        <p:txBody>
          <a:bodyPr wrap="none" rtlCol="0">
            <a:spAutoFit/>
          </a:bodyPr>
          <a:lstStyle/>
          <a:p>
            <a:r>
              <a:rPr lang="en-US" sz="6600" dirty="0"/>
              <a:t>PENDING</a:t>
            </a:r>
          </a:p>
        </p:txBody>
      </p:sp>
    </p:spTree>
    <p:extLst>
      <p:ext uri="{BB962C8B-B14F-4D97-AF65-F5344CB8AC3E}">
        <p14:creationId xmlns:p14="http://schemas.microsoft.com/office/powerpoint/2010/main" val="274599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6" name="Picture 15">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3" name="TextBox 22">
            <a:extLst>
              <a:ext uri="{FF2B5EF4-FFF2-40B4-BE49-F238E27FC236}">
                <a16:creationId xmlns:a16="http://schemas.microsoft.com/office/drawing/2014/main" id="{C102679B-FEE7-6024-770D-2AB0D71FBE7C}"/>
              </a:ext>
            </a:extLst>
          </p:cNvPr>
          <p:cNvSpPr txBox="1"/>
          <p:nvPr/>
        </p:nvSpPr>
        <p:spPr>
          <a:xfrm>
            <a:off x="947854" y="215425"/>
            <a:ext cx="9824223" cy="1107996"/>
          </a:xfrm>
          <a:prstGeom prst="rect">
            <a:avLst/>
          </a:prstGeom>
          <a:noFill/>
        </p:spPr>
        <p:txBody>
          <a:bodyPr wrap="square" rtlCol="0">
            <a:spAutoFit/>
          </a:bodyPr>
          <a:lstStyle/>
          <a:p>
            <a:r>
              <a:rPr lang="en-US" sz="6600" dirty="0">
                <a:solidFill>
                  <a:srgbClr val="680808"/>
                </a:solidFill>
              </a:rPr>
              <a:t>FEDERAL REGULATORY UPDATE</a:t>
            </a:r>
          </a:p>
        </p:txBody>
      </p:sp>
      <p:pic>
        <p:nvPicPr>
          <p:cNvPr id="3" name="Picture 2">
            <a:extLst>
              <a:ext uri="{FF2B5EF4-FFF2-40B4-BE49-F238E27FC236}">
                <a16:creationId xmlns:a16="http://schemas.microsoft.com/office/drawing/2014/main" id="{31813397-FC94-4AC8-D108-52AAC2E53831}"/>
              </a:ext>
            </a:extLst>
          </p:cNvPr>
          <p:cNvPicPr>
            <a:picLocks noChangeAspect="1"/>
          </p:cNvPicPr>
          <p:nvPr/>
        </p:nvPicPr>
        <p:blipFill>
          <a:blip r:embed="rId4"/>
          <a:stretch>
            <a:fillRect/>
          </a:stretch>
        </p:blipFill>
        <p:spPr>
          <a:xfrm>
            <a:off x="2252222" y="1421210"/>
            <a:ext cx="7202070" cy="4023360"/>
          </a:xfrm>
          <a:prstGeom prst="rect">
            <a:avLst/>
          </a:prstGeom>
        </p:spPr>
      </p:pic>
      <p:sp>
        <p:nvSpPr>
          <p:cNvPr id="5" name="TextBox 4">
            <a:extLst>
              <a:ext uri="{FF2B5EF4-FFF2-40B4-BE49-F238E27FC236}">
                <a16:creationId xmlns:a16="http://schemas.microsoft.com/office/drawing/2014/main" id="{CC843BDB-3B48-E2E4-E88C-474AEF377B03}"/>
              </a:ext>
            </a:extLst>
          </p:cNvPr>
          <p:cNvSpPr txBox="1"/>
          <p:nvPr/>
        </p:nvSpPr>
        <p:spPr>
          <a:xfrm>
            <a:off x="5071372" y="5835549"/>
            <a:ext cx="1621021" cy="369332"/>
          </a:xfrm>
          <a:prstGeom prst="rect">
            <a:avLst/>
          </a:prstGeom>
          <a:noFill/>
        </p:spPr>
        <p:txBody>
          <a:bodyPr wrap="non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Federal Update</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93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7" name="Picture 16">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and black sign with red text&#10;&#10;Description automatically generated">
            <a:extLst>
              <a:ext uri="{FF2B5EF4-FFF2-40B4-BE49-F238E27FC236}">
                <a16:creationId xmlns:a16="http://schemas.microsoft.com/office/drawing/2014/main" id="{465A629A-A3E7-4F47-5ED4-C4AAFB5CE059}"/>
              </a:ext>
            </a:extLst>
          </p:cNvPr>
          <p:cNvPicPr>
            <a:picLocks noChangeAspect="1"/>
          </p:cNvPicPr>
          <p:nvPr/>
        </p:nvPicPr>
        <p:blipFill>
          <a:blip r:embed="rId4"/>
          <a:stretch>
            <a:fillRect/>
          </a:stretch>
        </p:blipFill>
        <p:spPr>
          <a:xfrm>
            <a:off x="3659357" y="321733"/>
            <a:ext cx="4407435" cy="4963329"/>
          </a:xfrm>
          <a:prstGeom prst="rect">
            <a:avLst/>
          </a:prstGeom>
        </p:spPr>
      </p:pic>
      <p:sp>
        <p:nvSpPr>
          <p:cNvPr id="23" name="Rectangle 22">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423222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3F0BE-CEDC-08E3-BDE4-19A73E2486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037838-C3BB-D68B-A1AE-D9C2C3649B7E}"/>
              </a:ext>
            </a:extLst>
          </p:cNvPr>
          <p:cNvSpPr txBox="1"/>
          <p:nvPr/>
        </p:nvSpPr>
        <p:spPr>
          <a:xfrm>
            <a:off x="525272" y="1536174"/>
            <a:ext cx="10671996" cy="37548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Calibri" panose="020F0502020204030204" pitchFamily="34" charset="0"/>
                <a:cs typeface="Calibri" panose="020F0502020204030204" pitchFamily="34" charset="0"/>
              </a:rPr>
              <a:t>QUESTIONS SHARED THUS FAR…</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kern="0" dirty="0">
                <a:effectLst/>
                <a:latin typeface="Calibri" panose="020F0502020204030204" pitchFamily="34" charset="0"/>
                <a:ea typeface="Calibri" panose="020F0502020204030204" pitchFamily="34" charset="0"/>
                <a:cs typeface="Calibri" panose="020F0502020204030204" pitchFamily="34" charset="0"/>
              </a:rPr>
              <a:t>The Department </a:t>
            </a:r>
            <a:r>
              <a:rPr lang="en-US" kern="0" dirty="0">
                <a:latin typeface="Calibri" panose="020F0502020204030204" pitchFamily="34" charset="0"/>
                <a:ea typeface="Calibri" panose="020F0502020204030204" pitchFamily="34" charset="0"/>
                <a:cs typeface="Calibri" panose="020F0502020204030204" pitchFamily="34" charset="0"/>
              </a:rPr>
              <a:t>made revisions to the regulations </a:t>
            </a:r>
            <a:r>
              <a:rPr lang="en-US" kern="0" dirty="0">
                <a:effectLst/>
                <a:latin typeface="Calibri" panose="020F0502020204030204" pitchFamily="34" charset="0"/>
                <a:ea typeface="Calibri" panose="020F0502020204030204" pitchFamily="34" charset="0"/>
                <a:cs typeface="Calibri" panose="020F0502020204030204" pitchFamily="34" charset="0"/>
              </a:rPr>
              <a:t>requiring schools to have the same book and tax year end. This is a big issue for a significant group of institutions and their CPA firm.  Is there any chance that we could meet with the Department and discuss an alternative solution?</a:t>
            </a:r>
          </a:p>
          <a:p>
            <a:pPr marL="0" marR="0" lvl="0" indent="0" defTabSz="457200" rtl="0" eaLnBrk="1" fontAlgn="auto" latinLnBrk="0" hangingPunct="1">
              <a:lnSpc>
                <a:spcPct val="100000"/>
              </a:lnSpc>
              <a:spcBef>
                <a:spcPts val="0"/>
              </a:spcBef>
              <a:spcAft>
                <a:spcPts val="0"/>
              </a:spcAft>
              <a:buClrTx/>
              <a:buSzTx/>
              <a:buFontTx/>
              <a:buNone/>
              <a:tabLst/>
              <a:defRPr/>
            </a:pPr>
            <a:endParaRPr lang="en-US" kern="0"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kern="0" dirty="0">
                <a:solidFill>
                  <a:srgbClr val="040E13"/>
                </a:solidFill>
                <a:latin typeface="Calibri" panose="020F0502020204030204" pitchFamily="34" charset="0"/>
                <a:ea typeface="Calibri" panose="020F0502020204030204" pitchFamily="34" charset="0"/>
                <a:cs typeface="Calibri" panose="020F0502020204030204" pitchFamily="34" charset="0"/>
              </a:rPr>
              <a:t>By now many institutions and their CPA firm have submitted and had verified respectively, their 90/10 calculations under the revised methodology that went into effect with the July 2024 regulations.  When might the community expect to see the initial publication of the data that has been collected?</a:t>
            </a:r>
          </a:p>
          <a:p>
            <a:pPr marL="0" marR="0" lvl="0" indent="0" defTabSz="457200" rtl="0" eaLnBrk="1" fontAlgn="auto" latinLnBrk="0" hangingPunct="1">
              <a:lnSpc>
                <a:spcPct val="100000"/>
              </a:lnSpc>
              <a:spcBef>
                <a:spcPts val="0"/>
              </a:spcBef>
              <a:spcAft>
                <a:spcPts val="0"/>
              </a:spcAft>
              <a:buClrTx/>
              <a:buSzTx/>
              <a:buFontTx/>
              <a:buNone/>
              <a:tabLst/>
              <a:defRPr/>
            </a:pPr>
            <a:endParaRPr lang="en-US" kern="0"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kern="0" dirty="0">
                <a:solidFill>
                  <a:srgbClr val="040E13"/>
                </a:solidFill>
                <a:latin typeface="Calibri" panose="020F0502020204030204" pitchFamily="34" charset="0"/>
                <a:ea typeface="Calibri" panose="020F0502020204030204" pitchFamily="34" charset="0"/>
                <a:cs typeface="Calibri" panose="020F0502020204030204" pitchFamily="34" charset="0"/>
              </a:rPr>
              <a:t>Would the Department please provide additional guidance on how institutions are to implement the new </a:t>
            </a:r>
            <a:r>
              <a:rPr lang="en-US" kern="0" dirty="0" err="1">
                <a:solidFill>
                  <a:srgbClr val="040E13"/>
                </a:solidFill>
                <a:latin typeface="Calibri" panose="020F0502020204030204" pitchFamily="34" charset="0"/>
                <a:ea typeface="Calibri" panose="020F0502020204030204" pitchFamily="34" charset="0"/>
                <a:cs typeface="Calibri" panose="020F0502020204030204" pitchFamily="34" charset="0"/>
              </a:rPr>
              <a:t>Tilte</a:t>
            </a:r>
            <a:r>
              <a:rPr lang="en-US" kern="0" dirty="0">
                <a:solidFill>
                  <a:srgbClr val="040E13"/>
                </a:solidFill>
                <a:latin typeface="Calibri" panose="020F0502020204030204" pitchFamily="34" charset="0"/>
                <a:ea typeface="Calibri" panose="020F0502020204030204" pitchFamily="34" charset="0"/>
                <a:cs typeface="Calibri" panose="020F0502020204030204" pitchFamily="34" charset="0"/>
              </a:rPr>
              <a:t> IX regulations?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kern="0" dirty="0">
              <a:solidFill>
                <a:srgbClr val="040E13"/>
              </a:solidFill>
              <a:latin typeface="Aptos" panose="020B0004020202020204" pitchFamily="34" charset="0"/>
              <a:cs typeface="Calibri" panose="020F0502020204030204" pitchFamily="34" charset="0"/>
            </a:endParaRPr>
          </a:p>
        </p:txBody>
      </p:sp>
      <p:sp>
        <p:nvSpPr>
          <p:cNvPr id="5" name="Title 1">
            <a:extLst>
              <a:ext uri="{FF2B5EF4-FFF2-40B4-BE49-F238E27FC236}">
                <a16:creationId xmlns:a16="http://schemas.microsoft.com/office/drawing/2014/main" id="{C2C1BB20-904B-0694-4AE4-2DCB1C00F9D4}"/>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QUESTIONS TO BE SUBMITTED TO DEPARTMENT FOR</a:t>
            </a:r>
            <a:br>
              <a:rPr lang="en-US" sz="4000" dirty="0">
                <a:solidFill>
                  <a:srgbClr val="680808"/>
                </a:solidFill>
              </a:rPr>
            </a:br>
            <a:r>
              <a:rPr lang="en-US" sz="4000" dirty="0">
                <a:solidFill>
                  <a:srgbClr val="680808"/>
                </a:solidFill>
              </a:rPr>
              <a:t>GENERAL SESSION PRESENTATION ON OCTOBER 31</a:t>
            </a:r>
            <a:r>
              <a:rPr lang="en-US" sz="4000" baseline="30000" dirty="0">
                <a:solidFill>
                  <a:srgbClr val="680808"/>
                </a:solidFill>
              </a:rPr>
              <a:t>st</a:t>
            </a:r>
            <a:endParaRPr lang="en-US" sz="4000" dirty="0">
              <a:solidFill>
                <a:srgbClr val="680808"/>
              </a:solidFill>
            </a:endParaRPr>
          </a:p>
        </p:txBody>
      </p:sp>
    </p:spTree>
    <p:extLst>
      <p:ext uri="{BB962C8B-B14F-4D97-AF65-F5344CB8AC3E}">
        <p14:creationId xmlns:p14="http://schemas.microsoft.com/office/powerpoint/2010/main" val="91129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D05C9-9EB9-450B-4B5F-20BFE13559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791B08-AE1C-E571-AE3A-D300EC5C73E3}"/>
              </a:ext>
            </a:extLst>
          </p:cNvPr>
          <p:cNvSpPr txBox="1"/>
          <p:nvPr/>
        </p:nvSpPr>
        <p:spPr>
          <a:xfrm>
            <a:off x="525272" y="1705451"/>
            <a:ext cx="10671996" cy="34470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Calibri" panose="020F0502020204030204" pitchFamily="34" charset="0"/>
                <a:cs typeface="Calibri" panose="020F0502020204030204" pitchFamily="34" charset="0"/>
              </a:rPr>
              <a:t>QUESTIONS SHARED THUS FAR…</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A state higher education commission share with CSPEN that they would</a:t>
            </a:r>
            <a:r>
              <a:rPr lang="en-US"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like to explore ways to improve the ability for non-degree granting entities to provide distance education (fully or partially), utilize federal funding sources and create a level of standards to establish trust and credibility which encourages transferability. They assured me that the support the requirement of accreditation and remaining in good standing with the state higher education commissions/coordinating bodies.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They suggested that, “</a:t>
            </a:r>
            <a:r>
              <a:rPr lang="en-US"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collectively the triad really needs to update the definitions and provisions around non-credit programs to ensure they meet the expected quality and educational soundness required to ensure student success.”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Concluding with the question, Short of a mandate, what would the Department suggest that the community could do collectively to move forward with ensuring non-credit courses/programs are not excluded from federal funding sources and acceptable for transfer to degree granting institutions?  </a:t>
            </a:r>
            <a:endParaRPr lang="en-US" sz="1600" b="1" dirty="0">
              <a:solidFill>
                <a:srgbClr val="040E13"/>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9D142E40-4DC3-40C4-0058-F815F4599E57}"/>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QUESTIONS TO BE SUBMITTED TO DEPARTMENT FOR</a:t>
            </a:r>
            <a:br>
              <a:rPr lang="en-US" sz="4000" dirty="0">
                <a:solidFill>
                  <a:srgbClr val="680808"/>
                </a:solidFill>
              </a:rPr>
            </a:br>
            <a:r>
              <a:rPr lang="en-US" sz="4000" dirty="0">
                <a:solidFill>
                  <a:srgbClr val="680808"/>
                </a:solidFill>
              </a:rPr>
              <a:t>GENERAL SESSION PRESENTATION ON OCTOBER 31</a:t>
            </a:r>
            <a:r>
              <a:rPr lang="en-US" sz="4000" baseline="30000" dirty="0">
                <a:solidFill>
                  <a:srgbClr val="680808"/>
                </a:solidFill>
              </a:rPr>
              <a:t>st</a:t>
            </a:r>
            <a:endParaRPr lang="en-US" sz="4000" dirty="0">
              <a:solidFill>
                <a:srgbClr val="680808"/>
              </a:solidFill>
            </a:endParaRPr>
          </a:p>
        </p:txBody>
      </p:sp>
    </p:spTree>
    <p:extLst>
      <p:ext uri="{BB962C8B-B14F-4D97-AF65-F5344CB8AC3E}">
        <p14:creationId xmlns:p14="http://schemas.microsoft.com/office/powerpoint/2010/main" val="146069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6E24926-9EE3-388B-77AD-679C75B636E6}"/>
            </a:ext>
          </a:extLst>
        </p:cNvPr>
        <p:cNvGrpSpPr/>
        <p:nvPr/>
      </p:nvGrpSpPr>
      <p:grpSpPr>
        <a:xfrm>
          <a:off x="0" y="0"/>
          <a:ext cx="0" cy="0"/>
          <a:chOff x="0" y="0"/>
          <a:chExt cx="0" cy="0"/>
        </a:xfrm>
      </p:grpSpPr>
      <p:pic>
        <p:nvPicPr>
          <p:cNvPr id="135" name="Picture 134">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7" name="Group 136">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8" name="Rectangle 137">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0" name="Rectangle 139">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936C21D0-16D6-9EE5-2AEA-E77DC027A4FF}"/>
              </a:ext>
            </a:extLst>
          </p:cNvPr>
          <p:cNvPicPr>
            <a:picLocks noChangeAspect="1"/>
          </p:cNvPicPr>
          <p:nvPr/>
        </p:nvPicPr>
        <p:blipFill>
          <a:blip r:embed="rId4"/>
          <a:srcRect t="12883" b="30867"/>
          <a:stretch/>
        </p:blipFill>
        <p:spPr>
          <a:xfrm>
            <a:off x="20" y="10"/>
            <a:ext cx="12191980" cy="6857990"/>
          </a:xfrm>
          <a:prstGeom prst="rect">
            <a:avLst/>
          </a:prstGeom>
        </p:spPr>
      </p:pic>
    </p:spTree>
    <p:extLst>
      <p:ext uri="{BB962C8B-B14F-4D97-AF65-F5344CB8AC3E}">
        <p14:creationId xmlns:p14="http://schemas.microsoft.com/office/powerpoint/2010/main" val="3350716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EF831DF-6E61-8766-BEC3-57E853330DAD}"/>
            </a:ext>
          </a:extLst>
        </p:cNvPr>
        <p:cNvGrpSpPr/>
        <p:nvPr/>
      </p:nvGrpSpPr>
      <p:grpSpPr>
        <a:xfrm>
          <a:off x="0" y="0"/>
          <a:ext cx="0" cy="0"/>
          <a:chOff x="0" y="0"/>
          <a:chExt cx="0" cy="0"/>
        </a:xfrm>
      </p:grpSpPr>
      <p:pic>
        <p:nvPicPr>
          <p:cNvPr id="71" name="Picture 70">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3" name="Group 72">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4" name="Rectangle 73">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6" name="Rectangle 75">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2" descr="What is a Red Team in Cyber Security? - GoGet Secure">
            <a:extLst>
              <a:ext uri="{FF2B5EF4-FFF2-40B4-BE49-F238E27FC236}">
                <a16:creationId xmlns:a16="http://schemas.microsoft.com/office/drawing/2014/main" id="{EBFBCA7C-EE4E-4C2A-EF9B-20D280ACE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1" b="9134"/>
          <a:stretch/>
        </p:blipFill>
        <p:spPr bwMode="auto">
          <a:xfrm>
            <a:off x="404225" y="477204"/>
            <a:ext cx="5295543" cy="4898443"/>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0BF195-6811-98F3-18FB-C74BF7EA683A}"/>
              </a:ext>
            </a:extLst>
          </p:cNvPr>
          <p:cNvPicPr>
            <a:picLocks noChangeAspect="1"/>
          </p:cNvPicPr>
          <p:nvPr/>
        </p:nvPicPr>
        <p:blipFill>
          <a:blip r:embed="rId5"/>
          <a:stretch>
            <a:fillRect/>
          </a:stretch>
        </p:blipFill>
        <p:spPr>
          <a:xfrm>
            <a:off x="6021501" y="1255737"/>
            <a:ext cx="5295543" cy="3111131"/>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99022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REGULATORY</a:t>
            </a:r>
            <a:br>
              <a:rPr lang="en-US" sz="6000" dirty="0">
                <a:solidFill>
                  <a:srgbClr val="610707"/>
                </a:solidFill>
              </a:rPr>
            </a:br>
            <a:r>
              <a:rPr lang="en-US" sz="6000" dirty="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21079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8838509-AD4F-72E6-51C5-12B231CDE6B7}"/>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6" name="Rectangle 35">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8" name="Rectangle 37">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0" name="Picture 39">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2" name="Rectangle 41">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B136CB-7E22-DE83-71C9-D831F36147FA}"/>
              </a:ext>
            </a:extLst>
          </p:cNvPr>
          <p:cNvPicPr>
            <a:picLocks noChangeAspect="1"/>
          </p:cNvPicPr>
          <p:nvPr/>
        </p:nvPicPr>
        <p:blipFill>
          <a:blip r:embed="rId4"/>
          <a:stretch>
            <a:fillRect/>
          </a:stretch>
        </p:blipFill>
        <p:spPr>
          <a:xfrm>
            <a:off x="643467" y="1524593"/>
            <a:ext cx="10439216" cy="2557609"/>
          </a:xfrm>
          <a:prstGeom prst="rect">
            <a:avLst/>
          </a:prstGeom>
        </p:spPr>
      </p:pic>
      <p:sp>
        <p:nvSpPr>
          <p:cNvPr id="46" name="Rectangle 45">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7509EE0A-0D93-B8D1-F807-4DC9CC189775}"/>
              </a:ext>
            </a:extLst>
          </p:cNvPr>
          <p:cNvSpPr txBox="1"/>
          <p:nvPr/>
        </p:nvSpPr>
        <p:spPr>
          <a:xfrm>
            <a:off x="4609651" y="5852005"/>
            <a:ext cx="25019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https://nc-sara.my.site.com/Policy/s/</a:t>
            </a:r>
          </a:p>
        </p:txBody>
      </p:sp>
    </p:spTree>
    <p:extLst>
      <p:ext uri="{BB962C8B-B14F-4D97-AF65-F5344CB8AC3E}">
        <p14:creationId xmlns:p14="http://schemas.microsoft.com/office/powerpoint/2010/main" val="1644586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669B-18A9-9624-DDA8-9D44DA8E6A0C}"/>
            </a:ext>
          </a:extLst>
        </p:cNvPr>
        <p:cNvGrpSpPr/>
        <p:nvPr/>
      </p:nvGrpSpPr>
      <p:grpSpPr>
        <a:xfrm>
          <a:off x="0" y="0"/>
          <a:ext cx="0" cy="0"/>
          <a:chOff x="0" y="0"/>
          <a:chExt cx="0" cy="0"/>
        </a:xfrm>
      </p:grpSpPr>
      <p:pic>
        <p:nvPicPr>
          <p:cNvPr id="3074" name="Picture 2" descr="Update on Reporting Requirements for Cleared Personnel | ClearanceJobs Blog">
            <a:extLst>
              <a:ext uri="{FF2B5EF4-FFF2-40B4-BE49-F238E27FC236}">
                <a16:creationId xmlns:a16="http://schemas.microsoft.com/office/drawing/2014/main" id="{DE050F02-6B4A-9E5A-8F1B-5705EDBCA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2080609"/>
            <a:ext cx="9017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D2B5D8E-341B-1036-B145-ECBE52499424}"/>
              </a:ext>
            </a:extLst>
          </p:cNvPr>
          <p:cNvSpPr>
            <a:spLocks noGrp="1"/>
          </p:cNvSpPr>
          <p:nvPr>
            <p:ph type="title"/>
          </p:nvPr>
        </p:nvSpPr>
        <p:spPr>
          <a:xfrm>
            <a:off x="2317174" y="287978"/>
            <a:ext cx="7557652" cy="1392871"/>
          </a:xfrm>
        </p:spPr>
        <p:txBody>
          <a:bodyPr>
            <a:normAutofit fontScale="90000"/>
          </a:bodyPr>
          <a:lstStyle/>
          <a:p>
            <a:r>
              <a:rPr lang="en-US" dirty="0">
                <a:solidFill>
                  <a:srgbClr val="680808"/>
                </a:solidFill>
              </a:rPr>
              <a:t>GE Reporting Requirements</a:t>
            </a:r>
          </a:p>
        </p:txBody>
      </p:sp>
    </p:spTree>
    <p:extLst>
      <p:ext uri="{BB962C8B-B14F-4D97-AF65-F5344CB8AC3E}">
        <p14:creationId xmlns:p14="http://schemas.microsoft.com/office/powerpoint/2010/main" val="3725591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9298E8F-8C37-816D-997C-02853AE05BCB}"/>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401616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EB43-52B3-9A5B-E72F-D9D2DE0E6BB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4425545-DD8A-3600-735A-67A12FB7DEE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Title IX 26 STATE BLOCKADE</a:t>
            </a:r>
          </a:p>
        </p:txBody>
      </p:sp>
      <p:sp>
        <p:nvSpPr>
          <p:cNvPr id="3" name="TextBox 2">
            <a:extLst>
              <a:ext uri="{FF2B5EF4-FFF2-40B4-BE49-F238E27FC236}">
                <a16:creationId xmlns:a16="http://schemas.microsoft.com/office/drawing/2014/main" id="{B432D0D4-29AC-3E85-A638-2B6D4691F394}"/>
              </a:ext>
            </a:extLst>
          </p:cNvPr>
          <p:cNvSpPr txBox="1"/>
          <p:nvPr/>
        </p:nvSpPr>
        <p:spPr>
          <a:xfrm>
            <a:off x="525272" y="1366897"/>
            <a:ext cx="10671996" cy="41242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40E13"/>
                </a:solidFill>
                <a:latin typeface="Calibri" panose="020F0502020204030204" pitchFamily="34" charset="0"/>
                <a:cs typeface="Calibri" panose="020F0502020204030204" pitchFamily="34" charset="0"/>
              </a:rPr>
              <a:t>MULTIPLE</a:t>
            </a: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CASES, TWENTY-SIX STATES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CURRENTLY REJECT IMPLEMENTATION OF NEW TITLE IX</a:t>
            </a:r>
            <a:endPar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40E13"/>
                </a:solidFill>
                <a:latin typeface="Calibri" panose="020F0502020204030204" pitchFamily="34" charset="0"/>
                <a:cs typeface="Calibri" panose="020F0502020204030204" pitchFamily="34" charset="0"/>
              </a:rPr>
              <a:t>September</a:t>
            </a:r>
            <a:r>
              <a:rPr kumimoji="0" lang="en-US" sz="16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Alabama		</a:t>
            </a:r>
            <a:r>
              <a:rPr kumimoji="0" lang="en-US" sz="1800" b="0" i="0" u="none" strike="noStrike" kern="1200" cap="none" spc="0" normalizeH="0" baseline="0" noProof="0">
                <a:ln>
                  <a:noFill/>
                </a:ln>
                <a:solidFill>
                  <a:srgbClr val="040E13"/>
                </a:solidFill>
                <a:effectLst/>
                <a:uLnTx/>
                <a:uFillTx/>
                <a:latin typeface="Calibri" panose="020F0502020204030204" pitchFamily="34" charset="0"/>
                <a:ea typeface="+mn-ea"/>
                <a:cs typeface="Calibri" panose="020F0502020204030204" pitchFamily="34" charset="0"/>
              </a:rPr>
              <a:t>	Kansas*</a:t>
            </a: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Ohio				West Virginia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Alaska			Kentucky			</a:t>
            </a:r>
            <a:r>
              <a:rPr lang="en-US" dirty="0">
                <a:solidFill>
                  <a:srgbClr val="040E13"/>
                </a:solidFill>
                <a:latin typeface="Calibri" panose="020F0502020204030204" pitchFamily="34" charset="0"/>
                <a:cs typeface="Calibri" panose="020F0502020204030204" pitchFamily="34" charset="0"/>
              </a:rPr>
              <a:t>Oklahoma		Wyoming</a:t>
            </a: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rPr>
              <a:t>					Arkansas			Louisiana			South Carolina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t>
            </a:r>
            <a:r>
              <a:rPr lang="en-US" dirty="0">
                <a:solidFill>
                  <a:srgbClr val="040E13"/>
                </a:solidFill>
                <a:latin typeface="Calibri" panose="020F0502020204030204" pitchFamily="34" charset="0"/>
                <a:cs typeface="Calibri" panose="020F0502020204030204" pitchFamily="34" charset="0"/>
              </a:rPr>
              <a:t>Florida			Mississippi		South Dakota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t>
            </a:r>
            <a:r>
              <a:rPr lang="en-US" dirty="0">
                <a:solidFill>
                  <a:srgbClr val="040E13"/>
                </a:solidFill>
                <a:latin typeface="Calibri" panose="020F0502020204030204" pitchFamily="34" charset="0"/>
                <a:cs typeface="Calibri" panose="020F0502020204030204" pitchFamily="34" charset="0"/>
              </a:rPr>
              <a:t>Georgia			Missouri			Tennessee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a:t>
            </a:r>
            <a:r>
              <a:rPr lang="en-US" dirty="0">
                <a:solidFill>
                  <a:srgbClr val="040E13"/>
                </a:solidFill>
                <a:latin typeface="Calibri" panose="020F0502020204030204" pitchFamily="34" charset="0"/>
                <a:cs typeface="Calibri" panose="020F0502020204030204" pitchFamily="34" charset="0"/>
              </a:rPr>
              <a:t>Idaho			Montana			Texas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rPr>
              <a:t>					Indiana			Nebraska			Utah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					Iowa			</a:t>
            </a:r>
            <a:r>
              <a:rPr lang="en-US" dirty="0">
                <a:solidFill>
                  <a:srgbClr val="040E13"/>
                </a:solidFill>
                <a:latin typeface="Calibri" panose="020F0502020204030204" pitchFamily="34" charset="0"/>
                <a:cs typeface="Calibri" panose="020F0502020204030204" pitchFamily="34" charset="0"/>
              </a:rPr>
              <a:t>	North Dakota		Virginia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*Moms for Liberty, Young America’s Foundation, and Female Athletes United</a:t>
            </a:r>
          </a:p>
        </p:txBody>
      </p:sp>
    </p:spTree>
    <p:extLst>
      <p:ext uri="{BB962C8B-B14F-4D97-AF65-F5344CB8AC3E}">
        <p14:creationId xmlns:p14="http://schemas.microsoft.com/office/powerpoint/2010/main" val="652802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5" name="Group 104">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7" name="Rectangle 106">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11" name="Rectangle 110">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112" name="Picture 111">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3" name="Rectangle 112">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2" name="Rectangle 10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4" name="Rectangle 10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6" name="Rectangle 10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8" name="Rectangle 10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CD0B38BA-2501-24D5-A7E7-7A566915510A}"/>
              </a:ext>
            </a:extLst>
          </p:cNvPr>
          <p:cNvPicPr>
            <a:picLocks noChangeAspect="1"/>
          </p:cNvPicPr>
          <p:nvPr/>
        </p:nvPicPr>
        <p:blipFill>
          <a:blip r:embed="rId4"/>
          <a:stretch>
            <a:fillRect/>
          </a:stretch>
        </p:blipFill>
        <p:spPr>
          <a:xfrm>
            <a:off x="1528084" y="213919"/>
            <a:ext cx="9135831" cy="5120640"/>
          </a:xfrm>
          <a:prstGeom prst="rect">
            <a:avLst/>
          </a:prstGeom>
        </p:spPr>
      </p:pic>
      <p:sp>
        <p:nvSpPr>
          <p:cNvPr id="4" name="TextBox 3">
            <a:extLst>
              <a:ext uri="{FF2B5EF4-FFF2-40B4-BE49-F238E27FC236}">
                <a16:creationId xmlns:a16="http://schemas.microsoft.com/office/drawing/2014/main" id="{82D82FF1-894B-93AA-0001-0F0C0C6A0E6A}"/>
              </a:ext>
            </a:extLst>
          </p:cNvPr>
          <p:cNvSpPr txBox="1"/>
          <p:nvPr/>
        </p:nvSpPr>
        <p:spPr>
          <a:xfrm>
            <a:off x="5179466" y="5828489"/>
            <a:ext cx="1621021" cy="369332"/>
          </a:xfrm>
          <a:prstGeom prst="rect">
            <a:avLst/>
          </a:prstGeom>
          <a:noFill/>
        </p:spPr>
        <p:txBody>
          <a:bodyPr wrap="non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Federal Update</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8708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40BF4EF-B0FD-28C5-E68F-3BDAEAE68C21}"/>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387DD792-2A55-8DB7-71E4-26A8438DBD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050BE627-BC39-B029-50DB-C9552D715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EEE268D2-C71F-22FC-9EE3-81C99ED40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E8DBB3F8-12E0-2BEC-09AD-7408A7DCE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80186EB2-55B5-B2A9-9A95-31E67FA11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BEC710E5-6A09-C59E-CE1D-C3371FFC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6" name="Freeform 25">
            <a:extLst>
              <a:ext uri="{FF2B5EF4-FFF2-40B4-BE49-F238E27FC236}">
                <a16:creationId xmlns:a16="http://schemas.microsoft.com/office/drawing/2014/main" id="{2F8AA547-0C80-6631-052F-89996301E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1E565B68-017D-71C3-61C8-2ECD287212A9}"/>
              </a:ext>
            </a:extLst>
          </p:cNvPr>
          <p:cNvPicPr>
            <a:picLocks noChangeAspect="1"/>
          </p:cNvPicPr>
          <p:nvPr/>
        </p:nvPicPr>
        <p:blipFill>
          <a:blip r:embed="rId4"/>
          <a:stretch>
            <a:fillRect/>
          </a:stretch>
        </p:blipFill>
        <p:spPr>
          <a:xfrm>
            <a:off x="4110545" y="5120085"/>
            <a:ext cx="617571" cy="558190"/>
          </a:xfrm>
          <a:prstGeom prst="rect">
            <a:avLst/>
          </a:prstGeom>
        </p:spPr>
      </p:pic>
      <p:pic>
        <p:nvPicPr>
          <p:cNvPr id="4" name="Picture 3">
            <a:extLst>
              <a:ext uri="{FF2B5EF4-FFF2-40B4-BE49-F238E27FC236}">
                <a16:creationId xmlns:a16="http://schemas.microsoft.com/office/drawing/2014/main" id="{DCC002EE-B01A-B952-C046-66E2B954D708}"/>
              </a:ext>
            </a:extLst>
          </p:cNvPr>
          <p:cNvPicPr>
            <a:picLocks noChangeAspect="1"/>
          </p:cNvPicPr>
          <p:nvPr/>
        </p:nvPicPr>
        <p:blipFill>
          <a:blip r:embed="rId5"/>
          <a:stretch>
            <a:fillRect/>
          </a:stretch>
        </p:blipFill>
        <p:spPr>
          <a:xfrm rot="21436282">
            <a:off x="1226025" y="166144"/>
            <a:ext cx="8572500" cy="4421237"/>
          </a:xfrm>
          <a:prstGeom prst="rect">
            <a:avLst/>
          </a:prstGeom>
        </p:spPr>
      </p:pic>
    </p:spTree>
    <p:extLst>
      <p:ext uri="{BB962C8B-B14F-4D97-AF65-F5344CB8AC3E}">
        <p14:creationId xmlns:p14="http://schemas.microsoft.com/office/powerpoint/2010/main" val="2749804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4ABA010-594E-4B37-AADC-5218EA874967}"/>
            </a:ext>
          </a:extLst>
        </p:cNvPr>
        <p:cNvGrpSpPr/>
        <p:nvPr/>
      </p:nvGrpSpPr>
      <p:grpSpPr>
        <a:xfrm>
          <a:off x="0" y="0"/>
          <a:ext cx="0" cy="0"/>
          <a:chOff x="0" y="0"/>
          <a:chExt cx="0" cy="0"/>
        </a:xfrm>
      </p:grpSpPr>
      <p:pic>
        <p:nvPicPr>
          <p:cNvPr id="128" name="Picture 12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0" name="Group 12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1" name="Rectangle 13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3" name="Rectangle 13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35" name="Picture 134">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7" name="Rectangle 136">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Rectangle 138">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red elephant with tusks&#10;&#10;Description automatically generated">
            <a:extLst>
              <a:ext uri="{FF2B5EF4-FFF2-40B4-BE49-F238E27FC236}">
                <a16:creationId xmlns:a16="http://schemas.microsoft.com/office/drawing/2014/main" id="{E4DA0E77-D6BC-1229-B19B-2F2663D093AF}"/>
              </a:ext>
            </a:extLst>
          </p:cNvPr>
          <p:cNvPicPr>
            <a:picLocks noChangeAspect="1"/>
          </p:cNvPicPr>
          <p:nvPr/>
        </p:nvPicPr>
        <p:blipFill>
          <a:blip r:embed="rId4"/>
          <a:stretch>
            <a:fillRect/>
          </a:stretch>
        </p:blipFill>
        <p:spPr>
          <a:xfrm>
            <a:off x="3090265" y="321733"/>
            <a:ext cx="5545619" cy="4963329"/>
          </a:xfrm>
          <a:prstGeom prst="rect">
            <a:avLst/>
          </a:prstGeom>
        </p:spPr>
      </p:pic>
      <p:sp>
        <p:nvSpPr>
          <p:cNvPr id="141" name="Rectangle 14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58197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8DD04C2-406E-4959-BFF2-8517E72318C1}"/>
            </a:ext>
          </a:extLst>
        </p:cNvPr>
        <p:cNvGrpSpPr/>
        <p:nvPr/>
      </p:nvGrpSpPr>
      <p:grpSpPr>
        <a:xfrm>
          <a:off x="0" y="0"/>
          <a:ext cx="0" cy="0"/>
          <a:chOff x="0" y="0"/>
          <a:chExt cx="0" cy="0"/>
        </a:xfrm>
      </p:grpSpPr>
      <p:pic>
        <p:nvPicPr>
          <p:cNvPr id="152" name="Picture 15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4" name="Group 15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5" name="Rectangle 15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6"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7" name="Rectangle 156">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9" name="Rectangle 158">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voting results&#10;&#10;Description automatically generated">
            <a:extLst>
              <a:ext uri="{FF2B5EF4-FFF2-40B4-BE49-F238E27FC236}">
                <a16:creationId xmlns:a16="http://schemas.microsoft.com/office/drawing/2014/main" id="{56693760-61CF-DAAF-BE79-D1C6221DF97A}"/>
              </a:ext>
            </a:extLst>
          </p:cNvPr>
          <p:cNvPicPr>
            <a:picLocks noChangeAspect="1"/>
          </p:cNvPicPr>
          <p:nvPr/>
        </p:nvPicPr>
        <p:blipFill>
          <a:blip r:embed="rId4"/>
          <a:stretch>
            <a:fillRect/>
          </a:stretch>
        </p:blipFill>
        <p:spPr>
          <a:xfrm>
            <a:off x="764837" y="643467"/>
            <a:ext cx="10662326" cy="5571066"/>
          </a:xfrm>
          <a:prstGeom prst="rect">
            <a:avLst/>
          </a:prstGeom>
        </p:spPr>
      </p:pic>
    </p:spTree>
    <p:extLst>
      <p:ext uri="{BB962C8B-B14F-4D97-AF65-F5344CB8AC3E}">
        <p14:creationId xmlns:p14="http://schemas.microsoft.com/office/powerpoint/2010/main" val="3332229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80CC617-4F3F-4907-DD58-94177C99C82C}"/>
            </a:ext>
          </a:extLst>
        </p:cNvPr>
        <p:cNvGrpSpPr/>
        <p:nvPr/>
      </p:nvGrpSpPr>
      <p:grpSpPr>
        <a:xfrm>
          <a:off x="0" y="0"/>
          <a:ext cx="0" cy="0"/>
          <a:chOff x="0" y="0"/>
          <a:chExt cx="0" cy="0"/>
        </a:xfrm>
      </p:grpSpPr>
      <p:pic>
        <p:nvPicPr>
          <p:cNvPr id="191" name="Picture 19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2" name="Group 19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93" name="Rectangle 19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5" name="Rectangle 19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96" name="Rectangle 195">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7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AEB02A-B5AD-E8B8-C6D2-CE6488D4FFDE}"/>
              </a:ext>
            </a:extLst>
          </p:cNvPr>
          <p:cNvPicPr>
            <a:picLocks noChangeAspect="1"/>
          </p:cNvPicPr>
          <p:nvPr/>
        </p:nvPicPr>
        <p:blipFill>
          <a:blip r:embed="rId4"/>
          <a:srcRect r="1" b="5832"/>
          <a:stretch/>
        </p:blipFill>
        <p:spPr>
          <a:xfrm>
            <a:off x="643467" y="643484"/>
            <a:ext cx="10905066" cy="5571032"/>
          </a:xfrm>
          <a:prstGeom prst="rect">
            <a:avLst/>
          </a:prstGeom>
        </p:spPr>
      </p:pic>
    </p:spTree>
    <p:extLst>
      <p:ext uri="{BB962C8B-B14F-4D97-AF65-F5344CB8AC3E}">
        <p14:creationId xmlns:p14="http://schemas.microsoft.com/office/powerpoint/2010/main" val="3749091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9B00EF2-A845-6F06-3362-F0186B461C47}"/>
            </a:ext>
          </a:extLst>
        </p:cNvPr>
        <p:cNvGrpSpPr/>
        <p:nvPr/>
      </p:nvGrpSpPr>
      <p:grpSpPr>
        <a:xfrm>
          <a:off x="0" y="0"/>
          <a:ext cx="0" cy="0"/>
          <a:chOff x="0" y="0"/>
          <a:chExt cx="0" cy="0"/>
        </a:xfrm>
      </p:grpSpPr>
      <p:pic>
        <p:nvPicPr>
          <p:cNvPr id="163" name="Picture 16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4" name="Group 16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65" name="Rectangle 16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7"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2" name="Rectangle 171">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74" name="Rectangle 173">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796314D3-0D57-D49F-0259-39F5F8AED633}"/>
              </a:ext>
            </a:extLst>
          </p:cNvPr>
          <p:cNvPicPr>
            <a:picLocks noChangeAspect="1"/>
          </p:cNvPicPr>
          <p:nvPr/>
        </p:nvPicPr>
        <p:blipFill>
          <a:blip r:embed="rId4"/>
          <a:stretch>
            <a:fillRect/>
          </a:stretch>
        </p:blipFill>
        <p:spPr>
          <a:xfrm>
            <a:off x="1726536" y="643467"/>
            <a:ext cx="8738928" cy="5571066"/>
          </a:xfrm>
          <a:prstGeom prst="rect">
            <a:avLst/>
          </a:prstGeom>
        </p:spPr>
      </p:pic>
    </p:spTree>
    <p:extLst>
      <p:ext uri="{BB962C8B-B14F-4D97-AF65-F5344CB8AC3E}">
        <p14:creationId xmlns:p14="http://schemas.microsoft.com/office/powerpoint/2010/main" val="126889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BAAB96DA-115C-4BB3-626A-25D862149F2A}"/>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311372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BAAB96DA-115C-4BB3-626A-25D862149F2A}"/>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2514145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065D17C-7E3B-D09E-594C-42749161B009}"/>
            </a:ext>
          </a:extLst>
        </p:cNvPr>
        <p:cNvGrpSpPr/>
        <p:nvPr/>
      </p:nvGrpSpPr>
      <p:grpSpPr>
        <a:xfrm>
          <a:off x="0" y="0"/>
          <a:ext cx="0" cy="0"/>
          <a:chOff x="0" y="0"/>
          <a:chExt cx="0" cy="0"/>
        </a:xfrm>
      </p:grpSpPr>
      <p:pic>
        <p:nvPicPr>
          <p:cNvPr id="1085" name="Picture 1084">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87" name="Group 1086">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88" name="Rectangle 1087">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90" name="Rectangle 1089">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92" name="Picture 1091">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94" name="Rectangle 1093">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6" name="Rectangle 1095">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F0EDDCF1-DC28-F933-B666-690FC3FCBAFF}"/>
              </a:ext>
            </a:extLst>
          </p:cNvPr>
          <p:cNvPicPr>
            <a:picLocks noChangeAspect="1"/>
          </p:cNvPicPr>
          <p:nvPr/>
        </p:nvPicPr>
        <p:blipFill>
          <a:blip r:embed="rId4"/>
          <a:stretch>
            <a:fillRect/>
          </a:stretch>
        </p:blipFill>
        <p:spPr>
          <a:xfrm>
            <a:off x="643467" y="558965"/>
            <a:ext cx="10439216" cy="4488864"/>
          </a:xfrm>
          <a:prstGeom prst="rect">
            <a:avLst/>
          </a:prstGeom>
        </p:spPr>
      </p:pic>
      <p:sp>
        <p:nvSpPr>
          <p:cNvPr id="1098" name="Rectangle 1097">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Rectangle 1099">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1101">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4"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FC413870-2A8A-BE59-1BD1-999851ED3546}"/>
              </a:ext>
            </a:extLst>
          </p:cNvPr>
          <p:cNvSpPr txBox="1"/>
          <p:nvPr/>
        </p:nvSpPr>
        <p:spPr>
          <a:xfrm>
            <a:off x="4861547" y="5809130"/>
            <a:ext cx="2040672" cy="369332"/>
          </a:xfrm>
          <a:prstGeom prst="rect">
            <a:avLst/>
          </a:prstGeom>
          <a:noFill/>
        </p:spPr>
        <p:txBody>
          <a:bodyPr wrap="square" rtlCol="0">
            <a:spAutoFit/>
          </a:bodyPr>
          <a:lstStyle/>
          <a:p>
            <a:r>
              <a:rPr lang="en-US" dirty="0">
                <a:solidFill>
                  <a:schemeClr val="bg1"/>
                </a:solidFill>
              </a:rPr>
              <a:t>https://cspen.com/</a:t>
            </a:r>
          </a:p>
        </p:txBody>
      </p:sp>
    </p:spTree>
    <p:extLst>
      <p:ext uri="{BB962C8B-B14F-4D97-AF65-F5344CB8AC3E}">
        <p14:creationId xmlns:p14="http://schemas.microsoft.com/office/powerpoint/2010/main" val="409401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E52B498-68AC-DBB9-28E4-CCD3DE715CC2}"/>
            </a:ext>
          </a:extLst>
        </p:cNvPr>
        <p:cNvGrpSpPr/>
        <p:nvPr/>
      </p:nvGrpSpPr>
      <p:grpSpPr>
        <a:xfrm>
          <a:off x="0" y="0"/>
          <a:ext cx="0" cy="0"/>
          <a:chOff x="0" y="0"/>
          <a:chExt cx="0" cy="0"/>
        </a:xfrm>
      </p:grpSpPr>
      <p:pic>
        <p:nvPicPr>
          <p:cNvPr id="1061" name="Picture 106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63" name="Group 1062">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64" name="Rectangle 1063">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66" name="Rectangle 1065">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68" name="Picture 106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70" name="Rectangle 106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72" name="Rectangle 107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text and a cap&#10;&#10;Description automatically generated">
            <a:extLst>
              <a:ext uri="{FF2B5EF4-FFF2-40B4-BE49-F238E27FC236}">
                <a16:creationId xmlns:a16="http://schemas.microsoft.com/office/drawing/2014/main" id="{874C7909-B04D-D938-2538-E5B8F16294F7}"/>
              </a:ext>
            </a:extLst>
          </p:cNvPr>
          <p:cNvPicPr>
            <a:picLocks noChangeAspect="1"/>
          </p:cNvPicPr>
          <p:nvPr/>
        </p:nvPicPr>
        <p:blipFill>
          <a:blip r:embed="rId4"/>
          <a:stretch>
            <a:fillRect/>
          </a:stretch>
        </p:blipFill>
        <p:spPr>
          <a:xfrm>
            <a:off x="2586950" y="321733"/>
            <a:ext cx="6552249" cy="4963329"/>
          </a:xfrm>
          <a:prstGeom prst="rect">
            <a:avLst/>
          </a:prstGeom>
        </p:spPr>
      </p:pic>
      <p:sp>
        <p:nvSpPr>
          <p:cNvPr id="1074" name="Rectangle 107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ectangle 107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725671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2BAC310-DF7C-5116-DD0E-A422A78F7AEB}"/>
            </a:ext>
          </a:extLst>
        </p:cNvPr>
        <p:cNvGrpSpPr/>
        <p:nvPr/>
      </p:nvGrpSpPr>
      <p:grpSpPr>
        <a:xfrm>
          <a:off x="0" y="0"/>
          <a:ext cx="0" cy="0"/>
          <a:chOff x="0" y="0"/>
          <a:chExt cx="0" cy="0"/>
        </a:xfrm>
      </p:grpSpPr>
      <p:pic>
        <p:nvPicPr>
          <p:cNvPr id="1110" name="Picture 1109">
            <a:extLst>
              <a:ext uri="{FF2B5EF4-FFF2-40B4-BE49-F238E27FC236}">
                <a16:creationId xmlns:a16="http://schemas.microsoft.com/office/drawing/2014/main" id="{76EA5558-6F13-4315-B59F-DAA05A6EB0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12" name="Freeform 11">
            <a:extLst>
              <a:ext uri="{FF2B5EF4-FFF2-40B4-BE49-F238E27FC236}">
                <a16:creationId xmlns:a16="http://schemas.microsoft.com/office/drawing/2014/main" id="{F11EF67E-A76B-4908-8CBC-824BC0E8D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4" name="Freeform 13">
            <a:extLst>
              <a:ext uri="{FF2B5EF4-FFF2-40B4-BE49-F238E27FC236}">
                <a16:creationId xmlns:a16="http://schemas.microsoft.com/office/drawing/2014/main" id="{D14104DC-0846-4DC0-92E6-1EEBE1EE7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6" name="Freeform 25">
            <a:extLst>
              <a:ext uri="{FF2B5EF4-FFF2-40B4-BE49-F238E27FC236}">
                <a16:creationId xmlns:a16="http://schemas.microsoft.com/office/drawing/2014/main" id="{C8E240AA-819B-40E3-92F6-95A21067E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8" name="Freeform 14">
            <a:extLst>
              <a:ext uri="{FF2B5EF4-FFF2-40B4-BE49-F238E27FC236}">
                <a16:creationId xmlns:a16="http://schemas.microsoft.com/office/drawing/2014/main" id="{ECAE88C9-DE01-4326-8D88-50215123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120" name="5-Point Star 24">
            <a:extLst>
              <a:ext uri="{FF2B5EF4-FFF2-40B4-BE49-F238E27FC236}">
                <a16:creationId xmlns:a16="http://schemas.microsoft.com/office/drawing/2014/main" id="{7E7FD8B2-7738-4D90-8464-08368230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22" name="Picture 1121">
            <a:extLst>
              <a:ext uri="{FF2B5EF4-FFF2-40B4-BE49-F238E27FC236}">
                <a16:creationId xmlns:a16="http://schemas.microsoft.com/office/drawing/2014/main" id="{136C185C-7BE5-4A0E-BBFE-6B3D9B36A4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4" name="Rectangle 1123">
            <a:extLst>
              <a:ext uri="{FF2B5EF4-FFF2-40B4-BE49-F238E27FC236}">
                <a16:creationId xmlns:a16="http://schemas.microsoft.com/office/drawing/2014/main" id="{89E3A92B-9844-4E34-9CD4-ABCF48797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ag with horses and a bird&#10;&#10;Description automatically generated">
            <a:extLst>
              <a:ext uri="{FF2B5EF4-FFF2-40B4-BE49-F238E27FC236}">
                <a16:creationId xmlns:a16="http://schemas.microsoft.com/office/drawing/2014/main" id="{AF0161A4-CA2E-0BD4-081A-CD6FF6CDE5B9}"/>
              </a:ext>
            </a:extLst>
          </p:cNvPr>
          <p:cNvPicPr>
            <a:picLocks noChangeAspect="1"/>
          </p:cNvPicPr>
          <p:nvPr/>
        </p:nvPicPr>
        <p:blipFill>
          <a:blip r:embed="rId4"/>
          <a:stretch>
            <a:fillRect/>
          </a:stretch>
        </p:blipFill>
        <p:spPr>
          <a:xfrm>
            <a:off x="7363157" y="750739"/>
            <a:ext cx="4134177" cy="2756119"/>
          </a:xfrm>
          <a:prstGeom prst="rect">
            <a:avLst/>
          </a:prstGeom>
        </p:spPr>
      </p:pic>
      <p:sp useBgFill="1">
        <p:nvSpPr>
          <p:cNvPr id="1126" name="Rectangle 1125">
            <a:extLst>
              <a:ext uri="{FF2B5EF4-FFF2-40B4-BE49-F238E27FC236}">
                <a16:creationId xmlns:a16="http://schemas.microsoft.com/office/drawing/2014/main" id="{D2794E19-D8CE-4645-AFE0-3884BC85F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8" name="Straight Connector 1127">
            <a:extLst>
              <a:ext uri="{FF2B5EF4-FFF2-40B4-BE49-F238E27FC236}">
                <a16:creationId xmlns:a16="http://schemas.microsoft.com/office/drawing/2014/main" id="{9EFB4A9E-AE12-4341-8BF3-348E6598C9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3">
            <a:extLst>
              <a:ext uri="{FF2B5EF4-FFF2-40B4-BE49-F238E27FC236}">
                <a16:creationId xmlns:a16="http://schemas.microsoft.com/office/drawing/2014/main" id="{06EAB454-C323-D229-350D-7FE320F785BA}"/>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4400" dirty="0">
                <a:solidFill>
                  <a:srgbClr val="680808"/>
                </a:solidFill>
              </a:rPr>
              <a:t>HOUSE EDUCATION &amp; WORKFORCE COMMITTEE</a:t>
            </a:r>
          </a:p>
        </p:txBody>
      </p:sp>
      <p:sp>
        <p:nvSpPr>
          <p:cNvPr id="1130" name="5-Point Star 8">
            <a:extLst>
              <a:ext uri="{FF2B5EF4-FFF2-40B4-BE49-F238E27FC236}">
                <a16:creationId xmlns:a16="http://schemas.microsoft.com/office/drawing/2014/main" id="{1F53E728-168C-494A-B89F-5F1554C45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AEDD31D4-5A13-AFC3-ACF7-642381E72EDC}"/>
              </a:ext>
            </a:extLst>
          </p:cNvPr>
          <p:cNvPicPr>
            <a:picLocks noChangeAspect="1"/>
          </p:cNvPicPr>
          <p:nvPr/>
        </p:nvPicPr>
        <p:blipFill>
          <a:blip r:embed="rId5"/>
          <a:stretch>
            <a:fillRect/>
          </a:stretch>
        </p:blipFill>
        <p:spPr>
          <a:xfrm>
            <a:off x="685912" y="1451107"/>
            <a:ext cx="6553801" cy="1355380"/>
          </a:xfrm>
          <a:prstGeom prst="rect">
            <a:avLst/>
          </a:prstGeom>
        </p:spPr>
      </p:pic>
    </p:spTree>
    <p:extLst>
      <p:ext uri="{BB962C8B-B14F-4D97-AF65-F5344CB8AC3E}">
        <p14:creationId xmlns:p14="http://schemas.microsoft.com/office/powerpoint/2010/main" val="1908132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D428283-75E4-8B3A-8A33-25E1D2263086}"/>
            </a:ext>
          </a:extLst>
        </p:cNvPr>
        <p:cNvGrpSpPr/>
        <p:nvPr/>
      </p:nvGrpSpPr>
      <p:grpSpPr>
        <a:xfrm>
          <a:off x="0" y="0"/>
          <a:ext cx="0" cy="0"/>
          <a:chOff x="0" y="0"/>
          <a:chExt cx="0" cy="0"/>
        </a:xfrm>
      </p:grpSpPr>
      <p:pic>
        <p:nvPicPr>
          <p:cNvPr id="1085" name="Picture 1084">
            <a:extLst>
              <a:ext uri="{FF2B5EF4-FFF2-40B4-BE49-F238E27FC236}">
                <a16:creationId xmlns:a16="http://schemas.microsoft.com/office/drawing/2014/main" id="{76EA5558-6F13-4315-B59F-DAA05A6EB0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87" name="Freeform 11">
            <a:extLst>
              <a:ext uri="{FF2B5EF4-FFF2-40B4-BE49-F238E27FC236}">
                <a16:creationId xmlns:a16="http://schemas.microsoft.com/office/drawing/2014/main" id="{F11EF67E-A76B-4908-8CBC-824BC0E8D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9" name="Freeform 13">
            <a:extLst>
              <a:ext uri="{FF2B5EF4-FFF2-40B4-BE49-F238E27FC236}">
                <a16:creationId xmlns:a16="http://schemas.microsoft.com/office/drawing/2014/main" id="{D14104DC-0846-4DC0-92E6-1EEBE1EE7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1" name="Freeform 25">
            <a:extLst>
              <a:ext uri="{FF2B5EF4-FFF2-40B4-BE49-F238E27FC236}">
                <a16:creationId xmlns:a16="http://schemas.microsoft.com/office/drawing/2014/main" id="{C8E240AA-819B-40E3-92F6-95A21067E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3" name="Freeform 14">
            <a:extLst>
              <a:ext uri="{FF2B5EF4-FFF2-40B4-BE49-F238E27FC236}">
                <a16:creationId xmlns:a16="http://schemas.microsoft.com/office/drawing/2014/main" id="{ECAE88C9-DE01-4326-8D88-50215123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95" name="5-Point Star 24">
            <a:extLst>
              <a:ext uri="{FF2B5EF4-FFF2-40B4-BE49-F238E27FC236}">
                <a16:creationId xmlns:a16="http://schemas.microsoft.com/office/drawing/2014/main" id="{7E7FD8B2-7738-4D90-8464-08368230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97" name="Picture 1096">
            <a:extLst>
              <a:ext uri="{FF2B5EF4-FFF2-40B4-BE49-F238E27FC236}">
                <a16:creationId xmlns:a16="http://schemas.microsoft.com/office/drawing/2014/main" id="{136C185C-7BE5-4A0E-BBFE-6B3D9B36A4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9" name="Rectangle 1098">
            <a:extLst>
              <a:ext uri="{FF2B5EF4-FFF2-40B4-BE49-F238E27FC236}">
                <a16:creationId xmlns:a16="http://schemas.microsoft.com/office/drawing/2014/main" id="{89E3A92B-9844-4E34-9CD4-ABCF48797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lag with a star&#10;&#10;Description automatically generated">
            <a:extLst>
              <a:ext uri="{FF2B5EF4-FFF2-40B4-BE49-F238E27FC236}">
                <a16:creationId xmlns:a16="http://schemas.microsoft.com/office/drawing/2014/main" id="{5790D8B8-1D82-AE4A-22AF-E3C28B01EFD0}"/>
              </a:ext>
            </a:extLst>
          </p:cNvPr>
          <p:cNvPicPr>
            <a:picLocks noChangeAspect="1"/>
          </p:cNvPicPr>
          <p:nvPr/>
        </p:nvPicPr>
        <p:blipFill>
          <a:blip r:embed="rId4"/>
          <a:stretch>
            <a:fillRect/>
          </a:stretch>
        </p:blipFill>
        <p:spPr>
          <a:xfrm>
            <a:off x="7377027" y="691546"/>
            <a:ext cx="4106437" cy="2874505"/>
          </a:xfrm>
          <a:prstGeom prst="rect">
            <a:avLst/>
          </a:prstGeom>
        </p:spPr>
      </p:pic>
      <p:sp useBgFill="1">
        <p:nvSpPr>
          <p:cNvPr id="1101" name="Rectangle 1100">
            <a:extLst>
              <a:ext uri="{FF2B5EF4-FFF2-40B4-BE49-F238E27FC236}">
                <a16:creationId xmlns:a16="http://schemas.microsoft.com/office/drawing/2014/main" id="{D2794E19-D8CE-4645-AFE0-3884BC85F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3" name="Straight Connector 1102">
            <a:extLst>
              <a:ext uri="{FF2B5EF4-FFF2-40B4-BE49-F238E27FC236}">
                <a16:creationId xmlns:a16="http://schemas.microsoft.com/office/drawing/2014/main" id="{9EFB4A9E-AE12-4341-8BF3-348E6598C9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3">
            <a:extLst>
              <a:ext uri="{FF2B5EF4-FFF2-40B4-BE49-F238E27FC236}">
                <a16:creationId xmlns:a16="http://schemas.microsoft.com/office/drawing/2014/main" id="{94384D73-E498-FF1B-598C-14956580E9BD}"/>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5600" dirty="0">
                <a:solidFill>
                  <a:srgbClr val="680808"/>
                </a:solidFill>
              </a:rPr>
              <a:t>HOUSE VETERANS AFFAIRS COMMITTEE</a:t>
            </a:r>
          </a:p>
        </p:txBody>
      </p:sp>
      <p:sp>
        <p:nvSpPr>
          <p:cNvPr id="1105" name="5-Point Star 8">
            <a:extLst>
              <a:ext uri="{FF2B5EF4-FFF2-40B4-BE49-F238E27FC236}">
                <a16:creationId xmlns:a16="http://schemas.microsoft.com/office/drawing/2014/main" id="{1F53E728-168C-494A-B89F-5F1554C45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3C9AFDF6-ABD3-FC1C-A7A7-FFBEDADDA819}"/>
              </a:ext>
            </a:extLst>
          </p:cNvPr>
          <p:cNvPicPr>
            <a:picLocks noChangeAspect="1"/>
          </p:cNvPicPr>
          <p:nvPr/>
        </p:nvPicPr>
        <p:blipFill>
          <a:blip r:embed="rId5"/>
          <a:stretch>
            <a:fillRect/>
          </a:stretch>
        </p:blipFill>
        <p:spPr>
          <a:xfrm>
            <a:off x="685912" y="801934"/>
            <a:ext cx="6553801" cy="2653727"/>
          </a:xfrm>
          <a:prstGeom prst="rect">
            <a:avLst/>
          </a:prstGeom>
        </p:spPr>
      </p:pic>
    </p:spTree>
    <p:extLst>
      <p:ext uri="{BB962C8B-B14F-4D97-AF65-F5344CB8AC3E}">
        <p14:creationId xmlns:p14="http://schemas.microsoft.com/office/powerpoint/2010/main" val="3473044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677B2F8-771B-F295-B918-CCAD1385E4CC}"/>
            </a:ext>
          </a:extLst>
        </p:cNvPr>
        <p:cNvGrpSpPr/>
        <p:nvPr/>
      </p:nvGrpSpPr>
      <p:grpSpPr>
        <a:xfrm>
          <a:off x="0" y="0"/>
          <a:ext cx="0" cy="0"/>
          <a:chOff x="0" y="0"/>
          <a:chExt cx="0" cy="0"/>
        </a:xfrm>
      </p:grpSpPr>
      <p:pic>
        <p:nvPicPr>
          <p:cNvPr id="1085" name="Picture 1084">
            <a:extLst>
              <a:ext uri="{FF2B5EF4-FFF2-40B4-BE49-F238E27FC236}">
                <a16:creationId xmlns:a16="http://schemas.microsoft.com/office/drawing/2014/main" id="{76EA5558-6F13-4315-B59F-DAA05A6EB0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87" name="Freeform 11">
            <a:extLst>
              <a:ext uri="{FF2B5EF4-FFF2-40B4-BE49-F238E27FC236}">
                <a16:creationId xmlns:a16="http://schemas.microsoft.com/office/drawing/2014/main" id="{F11EF67E-A76B-4908-8CBC-824BC0E8D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9" name="Freeform 13">
            <a:extLst>
              <a:ext uri="{FF2B5EF4-FFF2-40B4-BE49-F238E27FC236}">
                <a16:creationId xmlns:a16="http://schemas.microsoft.com/office/drawing/2014/main" id="{D14104DC-0846-4DC0-92E6-1EEBE1EE7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1" name="Freeform 25">
            <a:extLst>
              <a:ext uri="{FF2B5EF4-FFF2-40B4-BE49-F238E27FC236}">
                <a16:creationId xmlns:a16="http://schemas.microsoft.com/office/drawing/2014/main" id="{C8E240AA-819B-40E3-92F6-95A21067E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3" name="Freeform 14">
            <a:extLst>
              <a:ext uri="{FF2B5EF4-FFF2-40B4-BE49-F238E27FC236}">
                <a16:creationId xmlns:a16="http://schemas.microsoft.com/office/drawing/2014/main" id="{ECAE88C9-DE01-4326-8D88-50215123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95" name="5-Point Star 24">
            <a:extLst>
              <a:ext uri="{FF2B5EF4-FFF2-40B4-BE49-F238E27FC236}">
                <a16:creationId xmlns:a16="http://schemas.microsoft.com/office/drawing/2014/main" id="{7E7FD8B2-7738-4D90-8464-08368230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97" name="Picture 1096">
            <a:extLst>
              <a:ext uri="{FF2B5EF4-FFF2-40B4-BE49-F238E27FC236}">
                <a16:creationId xmlns:a16="http://schemas.microsoft.com/office/drawing/2014/main" id="{136C185C-7BE5-4A0E-BBFE-6B3D9B36A4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9" name="Rectangle 1098">
            <a:extLst>
              <a:ext uri="{FF2B5EF4-FFF2-40B4-BE49-F238E27FC236}">
                <a16:creationId xmlns:a16="http://schemas.microsoft.com/office/drawing/2014/main" id="{89E3A92B-9844-4E34-9CD4-ABCF48797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rown bear with red and white stripes&#10;&#10;Description automatically generated">
            <a:extLst>
              <a:ext uri="{FF2B5EF4-FFF2-40B4-BE49-F238E27FC236}">
                <a16:creationId xmlns:a16="http://schemas.microsoft.com/office/drawing/2014/main" id="{16B4BCDA-4F97-9F27-BEA7-3ECEE413AD78}"/>
              </a:ext>
            </a:extLst>
          </p:cNvPr>
          <p:cNvPicPr>
            <a:picLocks noChangeAspect="1"/>
          </p:cNvPicPr>
          <p:nvPr/>
        </p:nvPicPr>
        <p:blipFill>
          <a:blip r:embed="rId4"/>
          <a:stretch>
            <a:fillRect/>
          </a:stretch>
        </p:blipFill>
        <p:spPr>
          <a:xfrm>
            <a:off x="7377027" y="691546"/>
            <a:ext cx="4106437" cy="2874505"/>
          </a:xfrm>
          <a:prstGeom prst="rect">
            <a:avLst/>
          </a:prstGeom>
        </p:spPr>
      </p:pic>
      <p:sp useBgFill="1">
        <p:nvSpPr>
          <p:cNvPr id="1101" name="Rectangle 1100">
            <a:extLst>
              <a:ext uri="{FF2B5EF4-FFF2-40B4-BE49-F238E27FC236}">
                <a16:creationId xmlns:a16="http://schemas.microsoft.com/office/drawing/2014/main" id="{D2794E19-D8CE-4645-AFE0-3884BC85F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3" name="Straight Connector 1102">
            <a:extLst>
              <a:ext uri="{FF2B5EF4-FFF2-40B4-BE49-F238E27FC236}">
                <a16:creationId xmlns:a16="http://schemas.microsoft.com/office/drawing/2014/main" id="{9EFB4A9E-AE12-4341-8BF3-348E6598C9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3">
            <a:extLst>
              <a:ext uri="{FF2B5EF4-FFF2-40B4-BE49-F238E27FC236}">
                <a16:creationId xmlns:a16="http://schemas.microsoft.com/office/drawing/2014/main" id="{76CD55EF-1ED2-0CFF-0491-50C0DB1CD4D9}"/>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5600" dirty="0">
                <a:solidFill>
                  <a:srgbClr val="680808"/>
                </a:solidFill>
              </a:rPr>
              <a:t>HOUSE APPROPRIATIONS COMMITTEE</a:t>
            </a:r>
          </a:p>
        </p:txBody>
      </p:sp>
      <p:sp>
        <p:nvSpPr>
          <p:cNvPr id="1105" name="5-Point Star 8">
            <a:extLst>
              <a:ext uri="{FF2B5EF4-FFF2-40B4-BE49-F238E27FC236}">
                <a16:creationId xmlns:a16="http://schemas.microsoft.com/office/drawing/2014/main" id="{1F53E728-168C-494A-B89F-5F1554C45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7595757B-FE59-C1DC-8461-0A05539CA412}"/>
              </a:ext>
            </a:extLst>
          </p:cNvPr>
          <p:cNvPicPr>
            <a:picLocks noChangeAspect="1"/>
          </p:cNvPicPr>
          <p:nvPr/>
        </p:nvPicPr>
        <p:blipFill>
          <a:blip r:embed="rId5"/>
          <a:stretch>
            <a:fillRect/>
          </a:stretch>
        </p:blipFill>
        <p:spPr>
          <a:xfrm>
            <a:off x="685912" y="801934"/>
            <a:ext cx="6553801" cy="2653727"/>
          </a:xfrm>
          <a:prstGeom prst="rect">
            <a:avLst/>
          </a:prstGeom>
        </p:spPr>
      </p:pic>
    </p:spTree>
    <p:extLst>
      <p:ext uri="{BB962C8B-B14F-4D97-AF65-F5344CB8AC3E}">
        <p14:creationId xmlns:p14="http://schemas.microsoft.com/office/powerpoint/2010/main" val="1817145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8" name="Rectangle 27">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B5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wboy boot and cactus in the desert&#10;&#10;Description automatically generated">
            <a:hlinkClick r:id="rId4"/>
            <a:extLst>
              <a:ext uri="{FF2B5EF4-FFF2-40B4-BE49-F238E27FC236}">
                <a16:creationId xmlns:a16="http://schemas.microsoft.com/office/drawing/2014/main" id="{251F0AEE-2964-77D3-036E-976CFE3C037A}"/>
              </a:ext>
            </a:extLst>
          </p:cNvPr>
          <p:cNvPicPr>
            <a:picLocks noChangeAspect="1"/>
          </p:cNvPicPr>
          <p:nvPr/>
        </p:nvPicPr>
        <p:blipFill>
          <a:blip r:embed="rId5"/>
          <a:stretch>
            <a:fillRect/>
          </a:stretch>
        </p:blipFill>
        <p:spPr>
          <a:xfrm>
            <a:off x="864953" y="643467"/>
            <a:ext cx="10462093" cy="5571066"/>
          </a:xfrm>
          <a:prstGeom prst="rect">
            <a:avLst/>
          </a:prstGeom>
        </p:spPr>
      </p:pic>
    </p:spTree>
    <p:extLst>
      <p:ext uri="{BB962C8B-B14F-4D97-AF65-F5344CB8AC3E}">
        <p14:creationId xmlns:p14="http://schemas.microsoft.com/office/powerpoint/2010/main" val="217879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930BBC0-0765-D3E1-C7F1-DC7910003F92}"/>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2E88323-53F6-030B-FFA1-CE95550AB9B4}"/>
              </a:ext>
            </a:extLst>
          </p:cNvPr>
          <p:cNvPicPr>
            <a:picLocks noChangeAspect="1"/>
          </p:cNvPicPr>
          <p:nvPr/>
        </p:nvPicPr>
        <p:blipFill>
          <a:blip r:embed="rId4"/>
          <a:srcRect r="4468" b="3"/>
          <a:stretch/>
        </p:blipFill>
        <p:spPr>
          <a:xfrm>
            <a:off x="6327849" y="234347"/>
            <a:ext cx="5146360" cy="5903415"/>
          </a:xfrm>
          <a:prstGeom prst="rect">
            <a:avLst/>
          </a:prstGeom>
          <a:ln>
            <a:noFill/>
          </a:ln>
        </p:spPr>
      </p:pic>
      <p:sp>
        <p:nvSpPr>
          <p:cNvPr id="61"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3" name="Rectangle 62">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A9E8ED61-74DD-0639-66DF-B990B7BC7E34}"/>
              </a:ext>
            </a:extLst>
          </p:cNvPr>
          <p:cNvSpPr txBox="1"/>
          <p:nvPr/>
        </p:nvSpPr>
        <p:spPr>
          <a:xfrm>
            <a:off x="894949" y="5722838"/>
            <a:ext cx="4304514" cy="584801"/>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r>
              <a:rPr lang="en-US" sz="1100" cap="all" dirty="0">
                <a:solidFill>
                  <a:schemeClr val="bg1"/>
                </a:solidFill>
                <a:latin typeface="Calibri" panose="020F0502020204030204" pitchFamily="34" charset="0"/>
                <a:ea typeface="Calibri" panose="020F0502020204030204" pitchFamily="34" charset="0"/>
                <a:cs typeface="Calibri" panose="020F0502020204030204" pitchFamily="34" charset="0"/>
              </a:rPr>
              <a:t>https://www.ed.gov/about/news/press-release/biden-harris-administration-create-new-national-recognition-program</a:t>
            </a:r>
          </a:p>
        </p:txBody>
      </p:sp>
      <p:sp>
        <p:nvSpPr>
          <p:cNvPr id="6" name="TextBox 5">
            <a:extLst>
              <a:ext uri="{FF2B5EF4-FFF2-40B4-BE49-F238E27FC236}">
                <a16:creationId xmlns:a16="http://schemas.microsoft.com/office/drawing/2014/main" id="{FA6BC79A-8703-3831-E96E-DA6DED223DBB}"/>
              </a:ext>
            </a:extLst>
          </p:cNvPr>
          <p:cNvSpPr txBox="1"/>
          <p:nvPr/>
        </p:nvSpPr>
        <p:spPr>
          <a:xfrm>
            <a:off x="638860" y="1770282"/>
            <a:ext cx="4754828" cy="2831544"/>
          </a:xfrm>
          <a:prstGeom prst="rect">
            <a:avLst/>
          </a:prstGeom>
          <a:noFill/>
        </p:spPr>
        <p:txBody>
          <a:bodyPr wrap="none" rtlCol="0">
            <a:spAutoFit/>
          </a:bodyPr>
          <a:lstStyle/>
          <a:p>
            <a:pPr algn="ctr"/>
            <a:r>
              <a:rPr lang="en-US" sz="3200" dirty="0">
                <a:solidFill>
                  <a:schemeClr val="bg1"/>
                </a:solidFill>
              </a:rPr>
              <a:t>DEPARTMENT OF EDUCATION</a:t>
            </a:r>
            <a:br>
              <a:rPr lang="en-US" sz="3200" dirty="0">
                <a:solidFill>
                  <a:schemeClr val="bg1"/>
                </a:solidFill>
              </a:rPr>
            </a:br>
            <a:r>
              <a:rPr lang="en-US" sz="3200" dirty="0">
                <a:solidFill>
                  <a:schemeClr val="bg1"/>
                </a:solidFill>
              </a:rPr>
              <a:t>ANNOUNCES </a:t>
            </a:r>
          </a:p>
          <a:p>
            <a:pPr algn="ctr"/>
            <a:r>
              <a:rPr lang="en-US" sz="3200" dirty="0">
                <a:solidFill>
                  <a:schemeClr val="bg1"/>
                </a:solidFill>
              </a:rPr>
              <a:t>RECISION OF</a:t>
            </a:r>
            <a:br>
              <a:rPr lang="en-US" sz="3200" dirty="0">
                <a:solidFill>
                  <a:schemeClr val="bg1"/>
                </a:solidFill>
              </a:rPr>
            </a:br>
            <a:r>
              <a:rPr lang="en-US" sz="3200" dirty="0">
                <a:solidFill>
                  <a:schemeClr val="bg1"/>
                </a:solidFill>
              </a:rPr>
              <a:t>THIRD-PARTY GUIDANCE</a:t>
            </a:r>
          </a:p>
          <a:p>
            <a:pPr algn="ctr"/>
            <a:r>
              <a:rPr lang="en-US" sz="3200" dirty="0">
                <a:solidFill>
                  <a:schemeClr val="bg1"/>
                </a:solidFill>
              </a:rPr>
              <a:t>EFFECTIVE BY NOVEMBER 18</a:t>
            </a:r>
            <a:r>
              <a:rPr lang="en-US" sz="3200" baseline="30000" dirty="0">
                <a:solidFill>
                  <a:schemeClr val="bg1"/>
                </a:solidFill>
              </a:rPr>
              <a:t>th</a:t>
            </a:r>
            <a:endParaRPr lang="en-US" sz="3200" dirty="0">
              <a:solidFill>
                <a:schemeClr val="bg1"/>
              </a:solidFill>
            </a:endParaRPr>
          </a:p>
          <a:p>
            <a:endParaRPr lang="en-US" dirty="0"/>
          </a:p>
        </p:txBody>
      </p:sp>
    </p:spTree>
    <p:extLst>
      <p:ext uri="{BB962C8B-B14F-4D97-AF65-F5344CB8AC3E}">
        <p14:creationId xmlns:p14="http://schemas.microsoft.com/office/powerpoint/2010/main" val="279891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4B14-D456-6F80-1D9D-FE8CD40B61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D906E2-6C24-EFFD-C7CE-C3DE3C3B21AB}"/>
              </a:ext>
            </a:extLst>
          </p:cNvPr>
          <p:cNvSpPr txBox="1"/>
          <p:nvPr/>
        </p:nvSpPr>
        <p:spPr>
          <a:xfrm>
            <a:off x="525272" y="1536174"/>
            <a:ext cx="10671996" cy="38010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KEY REGULATORY GUIDANCE</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rPr>
              <a:t>“The Department confirms that GEN 12-08, GEN 15-01, and GEN 16-15, as modified by the March 8, 2017 electronic announcement, and GEN-23-08 will remain in effect.”</a:t>
            </a:r>
          </a:p>
          <a:p>
            <a:pPr marL="0" marR="0" lvl="0" indent="0" defTabSz="457200" rtl="0" eaLnBrk="1" fontAlgn="auto" latinLnBrk="0" hangingPunct="1">
              <a:lnSpc>
                <a:spcPct val="100000"/>
              </a:lnSpc>
              <a:spcBef>
                <a:spcPts val="0"/>
              </a:spcBef>
              <a:spcAft>
                <a:spcPts val="0"/>
              </a:spcAft>
              <a:buClrTx/>
              <a:buSzTx/>
              <a:buFontTx/>
              <a:buNone/>
              <a:tabLst/>
              <a:defRPr/>
            </a:pPr>
            <a:endParaRPr lang="en-US" sz="900" dirty="0">
              <a:solidFill>
                <a:srgbClr val="040E13"/>
              </a:solidFill>
              <a:latin typeface="Calibri" panose="020F0502020204030204" pitchFamily="34" charset="0"/>
              <a:cs typeface="Calibri" panose="020F0502020204030204" pitchFamily="34" charset="0"/>
            </a:endParaRPr>
          </a:p>
          <a:p>
            <a:pPr>
              <a:defRPr/>
            </a:pPr>
            <a:r>
              <a:rPr lang="en-US" dirty="0">
                <a:solidFill>
                  <a:srgbClr val="040E13"/>
                </a:solidFill>
                <a:latin typeface="Calibri" panose="020F0502020204030204" pitchFamily="34" charset="0"/>
                <a:cs typeface="Calibri" panose="020F0502020204030204" pitchFamily="34" charset="0"/>
                <a:hlinkClick r:id="rId2"/>
              </a:rPr>
              <a:t>GEN-12-08 </a:t>
            </a:r>
            <a:endParaRPr lang="en-US" dirty="0">
              <a:solidFill>
                <a:srgbClr val="040E13"/>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sz="1600" dirty="0">
                <a:solidFill>
                  <a:srgbClr val="040E13"/>
                </a:solidFill>
                <a:latin typeface="Calibri" panose="020F0502020204030204" pitchFamily="34" charset="0"/>
                <a:cs typeface="Calibri" panose="020F0502020204030204" pitchFamily="34" charset="0"/>
              </a:rPr>
              <a:t>Regarding the Conditions Under Which an Institution Submits a Copy of its Contract with a Third-Party Servicer</a:t>
            </a:r>
          </a:p>
          <a:p>
            <a:pPr lvl="1">
              <a:defRPr/>
            </a:pPr>
            <a:r>
              <a:rPr lang="en-US" sz="1600" dirty="0">
                <a:solidFill>
                  <a:srgbClr val="040E13"/>
                </a:solidFill>
                <a:latin typeface="Calibri" panose="020F0502020204030204" pitchFamily="34" charset="0"/>
                <a:cs typeface="Calibri" panose="020F0502020204030204" pitchFamily="34" charset="0"/>
              </a:rPr>
              <a:t>      </a:t>
            </a:r>
            <a:r>
              <a:rPr lang="en-US" sz="1200" dirty="0">
                <a:solidFill>
                  <a:srgbClr val="040E13"/>
                </a:solidFill>
                <a:latin typeface="Calibri" panose="020F0502020204030204" pitchFamily="34" charset="0"/>
                <a:cs typeface="Calibri" panose="020F0502020204030204" pitchFamily="34" charset="0"/>
              </a:rPr>
              <a:t>(April 26, 2012)</a:t>
            </a:r>
          </a:p>
          <a:p>
            <a:pPr marL="742950" lvl="1" indent="-285750">
              <a:buFont typeface="Arial" panose="020B0604020202020204" pitchFamily="34" charset="0"/>
              <a:buChar char="•"/>
              <a:defRPr/>
            </a:pPr>
            <a:r>
              <a:rPr lang="en-US" sz="1600" dirty="0">
                <a:solidFill>
                  <a:srgbClr val="040E13"/>
                </a:solidFill>
                <a:latin typeface="Calibri" panose="020F0502020204030204" pitchFamily="34" charset="0"/>
                <a:cs typeface="Calibri" panose="020F0502020204030204" pitchFamily="34" charset="0"/>
              </a:rPr>
              <a:t>Corrections to Dear Colleague Letter GEN-12-08: Regarding the Conditions Under Which an Institution Submits a Copy of its Contract with a Third-Party Servicer </a:t>
            </a:r>
            <a:r>
              <a:rPr lang="en-US" sz="1200" dirty="0">
                <a:solidFill>
                  <a:srgbClr val="040E13"/>
                </a:solidFill>
                <a:latin typeface="Calibri" panose="020F0502020204030204" pitchFamily="34" charset="0"/>
                <a:cs typeface="Calibri" panose="020F0502020204030204" pitchFamily="34" charset="0"/>
              </a:rPr>
              <a:t>(May 18, 2021)</a:t>
            </a:r>
          </a:p>
          <a:p>
            <a:pPr>
              <a:defRPr/>
            </a:pPr>
            <a:r>
              <a:rPr lang="en-US" dirty="0">
                <a:solidFill>
                  <a:srgbClr val="040E13"/>
                </a:solidFill>
                <a:latin typeface="Calibri" panose="020F0502020204030204" pitchFamily="34" charset="0"/>
                <a:cs typeface="Calibri" panose="020F0502020204030204" pitchFamily="34" charset="0"/>
                <a:hlinkClick r:id="rId3"/>
              </a:rPr>
              <a:t>GEN-15-10</a:t>
            </a:r>
            <a:r>
              <a:rPr lang="en-US" dirty="0">
                <a:solidFill>
                  <a:srgbClr val="040E13"/>
                </a:solidFill>
                <a:latin typeface="Calibri" panose="020F0502020204030204" pitchFamily="34" charset="0"/>
                <a:cs typeface="Calibri" panose="020F0502020204030204" pitchFamily="34" charset="0"/>
              </a:rPr>
              <a:t> – Third-Party Servicer Institutional Requirements and Responsibilities </a:t>
            </a:r>
            <a:r>
              <a:rPr lang="en-US" sz="1200" dirty="0">
                <a:solidFill>
                  <a:srgbClr val="040E13"/>
                </a:solidFill>
                <a:latin typeface="Calibri" panose="020F0502020204030204" pitchFamily="34" charset="0"/>
                <a:cs typeface="Calibri" panose="020F0502020204030204" pitchFamily="34" charset="0"/>
              </a:rPr>
              <a:t>(Jan. 9, 2015)</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hlinkClick r:id="rId4"/>
              </a:rPr>
              <a:t>GEN-16-15</a:t>
            </a:r>
            <a:r>
              <a:rPr lang="en-US" dirty="0">
                <a:solidFill>
                  <a:srgbClr val="040E13"/>
                </a:solidFill>
                <a:latin typeface="Calibri" panose="020F0502020204030204" pitchFamily="34" charset="0"/>
                <a:cs typeface="Calibri" panose="020F0502020204030204" pitchFamily="34" charset="0"/>
              </a:rPr>
              <a:t> – Third-Party Servicer Questions and Answers </a:t>
            </a:r>
            <a:r>
              <a:rPr lang="en-US" sz="1200" dirty="0">
                <a:solidFill>
                  <a:srgbClr val="040E13"/>
                </a:solidFill>
                <a:latin typeface="Calibri" panose="020F0502020204030204" pitchFamily="34" charset="0"/>
                <a:cs typeface="Calibri" panose="020F0502020204030204" pitchFamily="34" charset="0"/>
              </a:rPr>
              <a:t>(August 18. 2016 – Updated March 8, 2017 – Rescinding May 16,2023 mods)</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hlinkClick r:id="rId5"/>
              </a:rPr>
              <a:t>GEN-23-08</a:t>
            </a:r>
            <a:r>
              <a:rPr lang="en-US" dirty="0">
                <a:solidFill>
                  <a:srgbClr val="040E13"/>
                </a:solidFill>
                <a:latin typeface="Calibri" panose="020F0502020204030204" pitchFamily="34" charset="0"/>
                <a:cs typeface="Calibri" panose="020F0502020204030204" pitchFamily="34" charset="0"/>
              </a:rPr>
              <a:t> – Update to Third-Party Servicer Guidance in GEN-23-03 </a:t>
            </a:r>
            <a:r>
              <a:rPr lang="en-US" sz="1200" dirty="0">
                <a:solidFill>
                  <a:srgbClr val="040E13"/>
                </a:solidFill>
                <a:latin typeface="Calibri" panose="020F0502020204030204" pitchFamily="34" charset="0"/>
                <a:cs typeface="Calibri" panose="020F0502020204030204" pitchFamily="34" charset="0"/>
              </a:rPr>
              <a:t>(May 16, 2023)</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solidFill>
                  <a:srgbClr val="040E13"/>
                </a:solidFill>
                <a:latin typeface="Calibri" panose="020F0502020204030204" pitchFamily="34" charset="0"/>
                <a:cs typeface="Calibri" panose="020F0502020204030204" pitchFamily="34" charset="0"/>
                <a:hlinkClick r:id="rId2"/>
              </a:rPr>
              <a:t>GEN-23-03</a:t>
            </a:r>
            <a:r>
              <a:rPr lang="en-US" dirty="0">
                <a:solidFill>
                  <a:srgbClr val="040E13"/>
                </a:solidFill>
                <a:latin typeface="Calibri" panose="020F0502020204030204" pitchFamily="34" charset="0"/>
                <a:cs typeface="Calibri" panose="020F0502020204030204" pitchFamily="34" charset="0"/>
              </a:rPr>
              <a:t> – Requirements and Responsibilities for Third-Party Servicers and Institutions </a:t>
            </a:r>
            <a:r>
              <a:rPr lang="en-US" sz="1200" dirty="0">
                <a:solidFill>
                  <a:srgbClr val="040E13"/>
                </a:solidFill>
                <a:latin typeface="Calibri" panose="020F0502020204030204" pitchFamily="34" charset="0"/>
                <a:cs typeface="Calibri" panose="020F0502020204030204" pitchFamily="34" charset="0"/>
              </a:rPr>
              <a:t>(Feb. 15, 2023)</a:t>
            </a:r>
          </a:p>
        </p:txBody>
      </p:sp>
      <p:sp>
        <p:nvSpPr>
          <p:cNvPr id="5" name="Title 1">
            <a:extLst>
              <a:ext uri="{FF2B5EF4-FFF2-40B4-BE49-F238E27FC236}">
                <a16:creationId xmlns:a16="http://schemas.microsoft.com/office/drawing/2014/main" id="{7E6F585E-9091-A624-1B11-02365DF6BAB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PRIOR THIRD-PARTY REGULATIOIN TO REMAIN IN EFFECT</a:t>
            </a:r>
          </a:p>
        </p:txBody>
      </p:sp>
    </p:spTree>
    <p:extLst>
      <p:ext uri="{BB962C8B-B14F-4D97-AF65-F5344CB8AC3E}">
        <p14:creationId xmlns:p14="http://schemas.microsoft.com/office/powerpoint/2010/main" val="38387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3" name="Group 52">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4" name="Rectangle 53">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6" name="Rectangle 55">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a:extLst>
              <a:ext uri="{FF2B5EF4-FFF2-40B4-BE49-F238E27FC236}">
                <a16:creationId xmlns:a16="http://schemas.microsoft.com/office/drawing/2014/main" id="{CB12065F-E8F8-5799-E5AA-1D52B48859F0}"/>
              </a:ext>
            </a:extLst>
          </p:cNvPr>
          <p:cNvPicPr>
            <a:picLocks noChangeAspect="1"/>
          </p:cNvPicPr>
          <p:nvPr/>
        </p:nvPicPr>
        <p:blipFill>
          <a:blip r:embed="rId4"/>
          <a:stretch>
            <a:fillRect/>
          </a:stretch>
        </p:blipFill>
        <p:spPr>
          <a:xfrm>
            <a:off x="6095275" y="1383550"/>
            <a:ext cx="5295543" cy="2833115"/>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D4C1E16A-6A2A-AA1C-793D-22D0D66AC91F}"/>
              </a:ext>
            </a:extLst>
          </p:cNvPr>
          <p:cNvPicPr>
            <a:picLocks noChangeAspect="1"/>
          </p:cNvPicPr>
          <p:nvPr/>
        </p:nvPicPr>
        <p:blipFill>
          <a:blip r:embed="rId5"/>
          <a:srcRect t="-293" r="45250"/>
          <a:stretch/>
        </p:blipFill>
        <p:spPr>
          <a:xfrm>
            <a:off x="444106" y="309815"/>
            <a:ext cx="5178864" cy="498058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685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572AB87-1DCE-EC6C-42C1-C4AE0A0B95D5}"/>
            </a:ext>
          </a:extLst>
        </p:cNvPr>
        <p:cNvGrpSpPr/>
        <p:nvPr/>
      </p:nvGrpSpPr>
      <p:grpSpPr>
        <a:xfrm>
          <a:off x="0" y="0"/>
          <a:ext cx="0" cy="0"/>
          <a:chOff x="0" y="0"/>
          <a:chExt cx="0" cy="0"/>
        </a:xfrm>
      </p:grpSpPr>
      <p:pic>
        <p:nvPicPr>
          <p:cNvPr id="68" name="Picture 67">
            <a:extLst>
              <a:ext uri="{FF2B5EF4-FFF2-40B4-BE49-F238E27FC236}">
                <a16:creationId xmlns:a16="http://schemas.microsoft.com/office/drawing/2014/main" id="{91AB8A88-A60F-421C-9564-D5A7639EA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0" name="Rectangle 69">
            <a:extLst>
              <a:ext uri="{FF2B5EF4-FFF2-40B4-BE49-F238E27FC236}">
                <a16:creationId xmlns:a16="http://schemas.microsoft.com/office/drawing/2014/main" id="{832D3A04-3120-4CF3-8F9E-6DCF218BA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18778D72-31CA-1C7A-0C46-36E8062D4F19}"/>
              </a:ext>
            </a:extLst>
          </p:cNvPr>
          <p:cNvPicPr>
            <a:picLocks noChangeAspect="1"/>
          </p:cNvPicPr>
          <p:nvPr/>
        </p:nvPicPr>
        <p:blipFill>
          <a:blip r:embed="rId4"/>
          <a:stretch>
            <a:fillRect/>
          </a:stretch>
        </p:blipFill>
        <p:spPr>
          <a:xfrm>
            <a:off x="6582450" y="1412984"/>
            <a:ext cx="4677405" cy="3554828"/>
          </a:xfrm>
          <a:prstGeom prst="rect">
            <a:avLst/>
          </a:prstGeom>
          <a:ln>
            <a:noFill/>
          </a:ln>
        </p:spPr>
      </p:pic>
      <p:sp>
        <p:nvSpPr>
          <p:cNvPr id="72" name="Freeform 9">
            <a:extLst>
              <a:ext uri="{FF2B5EF4-FFF2-40B4-BE49-F238E27FC236}">
                <a16:creationId xmlns:a16="http://schemas.microsoft.com/office/drawing/2014/main" id="{98D68143-E11F-49D9-A842-E52CB4364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4" name="Rectangle 73">
            <a:extLst>
              <a:ext uri="{FF2B5EF4-FFF2-40B4-BE49-F238E27FC236}">
                <a16:creationId xmlns:a16="http://schemas.microsoft.com/office/drawing/2014/main" id="{70D81F57-CC57-46AD-86A2-54F697BD5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D93E0805-012E-273B-F765-119A861B1A34}"/>
              </a:ext>
            </a:extLst>
          </p:cNvPr>
          <p:cNvSpPr txBox="1"/>
          <p:nvPr/>
        </p:nvSpPr>
        <p:spPr>
          <a:xfrm>
            <a:off x="644531" y="1285723"/>
            <a:ext cx="4957275" cy="384806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cap="all" dirty="0">
                <a:solidFill>
                  <a:schemeClr val="bg1"/>
                </a:solidFill>
                <a:latin typeface="+mj-lt"/>
                <a:ea typeface="+mj-ea"/>
                <a:cs typeface="+mj-cs"/>
              </a:rPr>
              <a:t>STUDENT LOAN DEBT RELIEF </a:t>
            </a:r>
          </a:p>
          <a:p>
            <a:pPr algn="ctr" defTabSz="914400">
              <a:lnSpc>
                <a:spcPct val="90000"/>
              </a:lnSpc>
              <a:spcBef>
                <a:spcPct val="0"/>
              </a:spcBef>
              <a:spcAft>
                <a:spcPts val="600"/>
              </a:spcAft>
            </a:pPr>
            <a:r>
              <a:rPr lang="en-US" sz="3600" cap="all" dirty="0">
                <a:solidFill>
                  <a:schemeClr val="bg1"/>
                </a:solidFill>
                <a:latin typeface="+mj-lt"/>
                <a:ea typeface="+mj-ea"/>
                <a:cs typeface="+mj-cs"/>
              </a:rPr>
              <a:t>in CASES OF </a:t>
            </a:r>
          </a:p>
          <a:p>
            <a:pPr algn="ctr" defTabSz="914400">
              <a:lnSpc>
                <a:spcPct val="90000"/>
              </a:lnSpc>
              <a:spcBef>
                <a:spcPct val="0"/>
              </a:spcBef>
              <a:spcAft>
                <a:spcPts val="600"/>
              </a:spcAft>
            </a:pPr>
            <a:r>
              <a:rPr lang="en-US" sz="3600" cap="all" dirty="0">
                <a:solidFill>
                  <a:schemeClr val="bg1"/>
                </a:solidFill>
                <a:latin typeface="+mj-lt"/>
                <a:ea typeface="+mj-ea"/>
                <a:cs typeface="+mj-cs"/>
              </a:rPr>
              <a:t>COLLEGE MISCONDUCT</a:t>
            </a:r>
          </a:p>
          <a:p>
            <a:pPr defTabSz="914400">
              <a:lnSpc>
                <a:spcPct val="90000"/>
              </a:lnSpc>
              <a:spcBef>
                <a:spcPct val="0"/>
              </a:spcBef>
              <a:spcAft>
                <a:spcPts val="600"/>
              </a:spcAft>
            </a:pPr>
            <a:endParaRPr lang="en-US" sz="1100" cap="all"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505BC713-9151-BB59-8A4C-E053FD954A1B}"/>
              </a:ext>
            </a:extLst>
          </p:cNvPr>
          <p:cNvSpPr txBox="1"/>
          <p:nvPr/>
        </p:nvSpPr>
        <p:spPr>
          <a:xfrm>
            <a:off x="685800" y="2063395"/>
            <a:ext cx="4957273" cy="3446103"/>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dirty="0">
              <a:solidFill>
                <a:schemeClr val="bg1"/>
              </a:solidFill>
            </a:endParaRPr>
          </a:p>
        </p:txBody>
      </p:sp>
      <p:sp>
        <p:nvSpPr>
          <p:cNvPr id="8" name="TextBox 7">
            <a:extLst>
              <a:ext uri="{FF2B5EF4-FFF2-40B4-BE49-F238E27FC236}">
                <a16:creationId xmlns:a16="http://schemas.microsoft.com/office/drawing/2014/main" id="{75C07849-D27A-766D-03FA-E81BD3E9EA35}"/>
              </a:ext>
            </a:extLst>
          </p:cNvPr>
          <p:cNvSpPr txBox="1"/>
          <p:nvPr/>
        </p:nvSpPr>
        <p:spPr>
          <a:xfrm>
            <a:off x="492605" y="5518259"/>
            <a:ext cx="5109201" cy="507831"/>
          </a:xfrm>
          <a:prstGeom prst="rect">
            <a:avLst/>
          </a:prstGeom>
          <a:noFill/>
        </p:spPr>
        <p:txBody>
          <a:bodyPr wrap="square">
            <a:spAutoFit/>
          </a:bodyPr>
          <a:lstStyle/>
          <a:p>
            <a:r>
              <a:rPr lang="en-US" sz="900" dirty="0">
                <a:solidFill>
                  <a:schemeClr val="bg1"/>
                </a:solidFill>
                <a:latin typeface="Calibri" panose="020F0502020204030204" pitchFamily="34" charset="0"/>
                <a:ea typeface="Calibri" panose="020F0502020204030204" pitchFamily="34" charset="0"/>
                <a:cs typeface="Calibri" panose="020F0502020204030204" pitchFamily="34" charset="0"/>
              </a:rPr>
              <a:t>https://www.gao.gov/products/gao-24-106530?utm_campaign=usgao_email&amp;utm_content=daybook&amp;utm_medium=email&amp;utm_source=govdelivery</a:t>
            </a:r>
          </a:p>
        </p:txBody>
      </p:sp>
    </p:spTree>
    <p:extLst>
      <p:ext uri="{BB962C8B-B14F-4D97-AF65-F5344CB8AC3E}">
        <p14:creationId xmlns:p14="http://schemas.microsoft.com/office/powerpoint/2010/main" val="196722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F308-6E9C-E614-60DF-71AB0464C0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BF8E39-EA25-DAF3-67CD-D6CD89B7886A}"/>
              </a:ext>
            </a:extLst>
          </p:cNvPr>
          <p:cNvSpPr txBox="1"/>
          <p:nvPr/>
        </p:nvSpPr>
        <p:spPr>
          <a:xfrm>
            <a:off x="525272" y="1674673"/>
            <a:ext cx="10671996"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0E13"/>
                </a:solidFill>
                <a:effectLst/>
                <a:uLnTx/>
                <a:uFillTx/>
                <a:latin typeface="Calibri" panose="020F0502020204030204" pitchFamily="34" charset="0"/>
                <a:ea typeface="+mn-ea"/>
                <a:cs typeface="Calibri" panose="020F0502020204030204" pitchFamily="34" charset="0"/>
              </a:rPr>
              <a:t>FAST FACTS</a:t>
            </a:r>
          </a:p>
          <a:p>
            <a:pPr marL="0" marR="0" lvl="0" indent="0" defTabSz="457200" rtl="0" eaLnBrk="1" fontAlgn="auto" latinLnBrk="0" hangingPunct="1">
              <a:lnSpc>
                <a:spcPct val="100000"/>
              </a:lnSpc>
              <a:spcBef>
                <a:spcPts val="0"/>
              </a:spcBef>
              <a:spcAft>
                <a:spcPts val="0"/>
              </a:spcAft>
              <a:buClrTx/>
              <a:buSzTx/>
              <a:buFontTx/>
              <a:buNone/>
              <a:tabLst/>
              <a:defRPr/>
            </a:pPr>
            <a:endParaRPr lang="en-US" b="1" dirty="0">
              <a:solidFill>
                <a:srgbClr val="040E13"/>
              </a:solidFill>
              <a:latin typeface="Calibri" panose="020F0502020204030204" pitchFamily="34" charset="0"/>
              <a:cs typeface="Calibri" panose="020F0502020204030204" pitchFamily="34" charset="0"/>
            </a:endParaRPr>
          </a:p>
          <a:p>
            <a:pPr algn="l"/>
            <a:r>
              <a:rPr lang="en-US" b="0" i="0" dirty="0">
                <a:solidFill>
                  <a:srgbClr val="1B1B1B"/>
                </a:solidFill>
                <a:effectLst/>
                <a:latin typeface="Lato Web"/>
              </a:rPr>
              <a:t>When the Department of Education finds a college engaged in certain kinds of misconduct, such as misrepresenting graduates' job prospects, students may qualify for loan relief.</a:t>
            </a:r>
          </a:p>
          <a:p>
            <a:pPr algn="l"/>
            <a:endParaRPr lang="en-US" b="0" i="0" dirty="0">
              <a:solidFill>
                <a:srgbClr val="1B1B1B"/>
              </a:solidFill>
              <a:effectLst/>
              <a:latin typeface="Lato Web"/>
            </a:endParaRPr>
          </a:p>
          <a:p>
            <a:pPr algn="l"/>
            <a:r>
              <a:rPr lang="en-US" b="0" i="0" dirty="0">
                <a:solidFill>
                  <a:srgbClr val="1B1B1B"/>
                </a:solidFill>
                <a:effectLst/>
                <a:latin typeface="Lato Web"/>
              </a:rPr>
              <a:t>Students can apply through a process known as "borrower defense." If Education finds misconduct, it can forgive outstanding loan balances and refund payments already made. If colleges engaged in misconduct over time and across locations, Education can approve relief for a group of borrowers, including those who did not apply.</a:t>
            </a:r>
          </a:p>
          <a:p>
            <a:pPr algn="l"/>
            <a:endParaRPr lang="en-US" b="0" i="0" dirty="0">
              <a:solidFill>
                <a:srgbClr val="1B1B1B"/>
              </a:solidFill>
              <a:effectLst/>
              <a:latin typeface="Lato Web"/>
            </a:endParaRPr>
          </a:p>
          <a:p>
            <a:pPr algn="l"/>
            <a:r>
              <a:rPr lang="en-US" b="1" i="0" dirty="0">
                <a:solidFill>
                  <a:srgbClr val="610707"/>
                </a:solidFill>
                <a:effectLst/>
                <a:latin typeface="Lato Web"/>
              </a:rPr>
              <a:t>As of April 30, 2024, Education forgave a cumulative total of $17.2 billion in federal student loans for 974,820 borrowers under borrower defense.</a:t>
            </a:r>
          </a:p>
        </p:txBody>
      </p:sp>
      <p:sp>
        <p:nvSpPr>
          <p:cNvPr id="5" name="Title 1">
            <a:extLst>
              <a:ext uri="{FF2B5EF4-FFF2-40B4-BE49-F238E27FC236}">
                <a16:creationId xmlns:a16="http://schemas.microsoft.com/office/drawing/2014/main" id="{441D7D0F-5113-68B3-6342-87E371E70254}"/>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STUDENT LOAN RELIEF IN CASES OF COLLEGE MISCONDUCT</a:t>
            </a:r>
          </a:p>
        </p:txBody>
      </p:sp>
    </p:spTree>
    <p:extLst>
      <p:ext uri="{BB962C8B-B14F-4D97-AF65-F5344CB8AC3E}">
        <p14:creationId xmlns:p14="http://schemas.microsoft.com/office/powerpoint/2010/main" val="6580177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67935</TotalTime>
  <Words>2036</Words>
  <Application>Microsoft Office PowerPoint</Application>
  <PresentationFormat>Widescreen</PresentationFormat>
  <Paragraphs>148</Paragraphs>
  <Slides>47</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47</vt:i4>
      </vt:variant>
    </vt:vector>
  </HeadingPairs>
  <TitlesOfParts>
    <vt:vector size="63" baseType="lpstr">
      <vt:lpstr>Aptos</vt:lpstr>
      <vt:lpstr>Arial</vt:lpstr>
      <vt:lpstr>Arial Narrow</vt:lpstr>
      <vt:lpstr>Calibri</vt:lpstr>
      <vt:lpstr>Cambria</vt:lpstr>
      <vt:lpstr>Franklin Gothic Book</vt:lpstr>
      <vt:lpstr>Franklin Gothic Medium</vt:lpstr>
      <vt:lpstr>Franklin Gothic Std Condensed</vt:lpstr>
      <vt:lpstr>Impact</vt:lpstr>
      <vt:lpstr>Lato Web</vt:lpstr>
      <vt:lpstr>Oswald</vt:lpstr>
      <vt:lpstr>Roboto</vt:lpstr>
      <vt:lpstr>Rubik</vt:lpstr>
      <vt:lpstr>Main Event</vt:lpstr>
      <vt:lpstr>Office Theme</vt:lpstr>
      <vt:lpstr>Custom Design</vt:lpstr>
      <vt:lpstr>Federal legislative &amp;  Regulatory  Update</vt:lpstr>
      <vt:lpstr>AGENDA</vt:lpstr>
      <vt:lpstr>REGULATORY UPDATE</vt:lpstr>
      <vt:lpstr>PowerPoint Presentation</vt:lpstr>
      <vt:lpstr>PowerPoint Presentation</vt:lpstr>
      <vt:lpstr>PRIOR THIRD-PARTY REGULATIOIN TO REMAIN IN EFFECT</vt:lpstr>
      <vt:lpstr>PowerPoint Presentation</vt:lpstr>
      <vt:lpstr>PowerPoint Presentation</vt:lpstr>
      <vt:lpstr>STUDENT LOAN RELIEF IN CASES OF COLLEGE MISCONDUCT</vt:lpstr>
      <vt:lpstr>STUDENT LOAN RELIEF IN CASES OF COLLEGE MISCONDUCT</vt:lpstr>
      <vt:lpstr>STUDENT LOAN RELIEF IN CASES OF COLLEGE MISCONDUCT</vt:lpstr>
      <vt:lpstr>STUDENT LOAN RELIEF IN CASES OF COLLEGE MISCONDUCT</vt:lpstr>
      <vt:lpstr>PowerPoint Presentation</vt:lpstr>
      <vt:lpstr>PowerPoint Presentation</vt:lpstr>
      <vt:lpstr>PowerPoint Presentation</vt:lpstr>
      <vt:lpstr>The MASTER CALENDAR RULE</vt:lpstr>
      <vt:lpstr>The MASTER CALENDAR RULE</vt:lpstr>
      <vt:lpstr>The MASTER CALENDAR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BE SUBMITTED TO DEPARTMENT FOR GENERAL SESSION PRESENTATION ON OCTOBER 31st</vt:lpstr>
      <vt:lpstr>QUESTIONS TO BE SUBMITTED TO DEPARTMENT FOR GENERAL SESSION PRESENTATION ON OCTOBER 31st</vt:lpstr>
      <vt:lpstr>PowerPoint Presentation</vt:lpstr>
      <vt:lpstr>PowerPoint Presentation</vt:lpstr>
      <vt:lpstr>PowerPoint Presentation</vt:lpstr>
      <vt:lpstr>GE Reporting Requirements</vt:lpstr>
      <vt:lpstr>PowerPoint Presentation</vt:lpstr>
      <vt:lpstr>Title IX 26 STATE BLOCKADE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EDUCATION &amp; WORKFORCE COMMITTEE</vt:lpstr>
      <vt:lpstr>HOUSE VETERANS AFFAIRS COMMITTEE</vt:lpstr>
      <vt:lpstr>HOUSE APPROPRIATIONS COMMITTEE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370</cp:revision>
  <dcterms:created xsi:type="dcterms:W3CDTF">2020-12-23T16:41:23Z</dcterms:created>
  <dcterms:modified xsi:type="dcterms:W3CDTF">2024-10-24T17:39:14Z</dcterms:modified>
</cp:coreProperties>
</file>