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67"/>
  </p:notesMasterIdLst>
  <p:sldIdLst>
    <p:sldId id="4583" r:id="rId4"/>
    <p:sldId id="4449" r:id="rId5"/>
    <p:sldId id="4591" r:id="rId6"/>
    <p:sldId id="4891" r:id="rId7"/>
    <p:sldId id="4937" r:id="rId8"/>
    <p:sldId id="4964" r:id="rId9"/>
    <p:sldId id="4963" r:id="rId10"/>
    <p:sldId id="4962" r:id="rId11"/>
    <p:sldId id="4965" r:id="rId12"/>
    <p:sldId id="4966" r:id="rId13"/>
    <p:sldId id="4972" r:id="rId14"/>
    <p:sldId id="4955" r:id="rId15"/>
    <p:sldId id="4894" r:id="rId16"/>
    <p:sldId id="4967" r:id="rId17"/>
    <p:sldId id="4969" r:id="rId18"/>
    <p:sldId id="4970" r:id="rId19"/>
    <p:sldId id="4971" r:id="rId20"/>
    <p:sldId id="4960" r:id="rId21"/>
    <p:sldId id="4954" r:id="rId22"/>
    <p:sldId id="4957" r:id="rId23"/>
    <p:sldId id="4973" r:id="rId24"/>
    <p:sldId id="4975" r:id="rId25"/>
    <p:sldId id="4974" r:id="rId26"/>
    <p:sldId id="4936" r:id="rId27"/>
    <p:sldId id="4977" r:id="rId28"/>
    <p:sldId id="4958" r:id="rId29"/>
    <p:sldId id="4959" r:id="rId30"/>
    <p:sldId id="4961" r:id="rId31"/>
    <p:sldId id="4938" r:id="rId32"/>
    <p:sldId id="4939" r:id="rId33"/>
    <p:sldId id="4940" r:id="rId34"/>
    <p:sldId id="4941" r:id="rId35"/>
    <p:sldId id="4943" r:id="rId36"/>
    <p:sldId id="4942" r:id="rId37"/>
    <p:sldId id="4945" r:id="rId38"/>
    <p:sldId id="4944" r:id="rId39"/>
    <p:sldId id="4956" r:id="rId40"/>
    <p:sldId id="4947" r:id="rId41"/>
    <p:sldId id="4948" r:id="rId42"/>
    <p:sldId id="4949" r:id="rId43"/>
    <p:sldId id="4950" r:id="rId44"/>
    <p:sldId id="4976" r:id="rId45"/>
    <p:sldId id="4584" r:id="rId46"/>
    <p:sldId id="4946" r:id="rId47"/>
    <p:sldId id="4951" r:id="rId48"/>
    <p:sldId id="4979" r:id="rId49"/>
    <p:sldId id="4592" r:id="rId50"/>
    <p:sldId id="4589" r:id="rId51"/>
    <p:sldId id="4585" r:id="rId52"/>
    <p:sldId id="4980" r:id="rId53"/>
    <p:sldId id="4982" r:id="rId54"/>
    <p:sldId id="4981" r:id="rId55"/>
    <p:sldId id="4808" r:id="rId56"/>
    <p:sldId id="4952" r:id="rId57"/>
    <p:sldId id="3779" r:id="rId58"/>
    <p:sldId id="4953" r:id="rId59"/>
    <p:sldId id="4544" r:id="rId60"/>
    <p:sldId id="4545" r:id="rId61"/>
    <p:sldId id="4546" r:id="rId62"/>
    <p:sldId id="4825" r:id="rId63"/>
    <p:sldId id="4821" r:id="rId64"/>
    <p:sldId id="4858" r:id="rId65"/>
    <p:sldId id="4215"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808"/>
    <a:srgbClr val="61070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2844D-E526-48B4-BD9B-7BEA4D11EB9A}" v="60" dt="2025-01-23T18:51:10.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1/30/2025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dirty="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dirty="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dirty="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22DC73-F065-42F5-A9F2-D90B2E42A0B3}" type="datetimeFigureOut">
              <a:rPr lang="en-US" dirty="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dirty="0"/>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dirty="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1/30/2025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a:solidFill>
                  <a:srgbClr val="680808"/>
                </a:solidFill>
              </a:rPr>
              <a:t>Federal</a:t>
            </a:r>
            <a:br>
              <a:rPr lang="en-US" sz="4400">
                <a:solidFill>
                  <a:srgbClr val="680808"/>
                </a:solidFill>
              </a:rPr>
            </a:br>
            <a:r>
              <a:rPr lang="en-US" sz="4400">
                <a:solidFill>
                  <a:srgbClr val="680808"/>
                </a:solidFill>
              </a:rPr>
              <a:t>legislative</a:t>
            </a:r>
            <a:br>
              <a:rPr lang="en-US" sz="4400">
                <a:solidFill>
                  <a:srgbClr val="680808"/>
                </a:solidFill>
              </a:rPr>
            </a:br>
            <a:r>
              <a:rPr lang="en-US" sz="4400">
                <a:solidFill>
                  <a:srgbClr val="680808"/>
                </a:solidFill>
              </a:rPr>
              <a:t>&amp; </a:t>
            </a:r>
            <a:br>
              <a:rPr lang="en-US" sz="4400">
                <a:solidFill>
                  <a:srgbClr val="680808"/>
                </a:solidFill>
              </a:rPr>
            </a:br>
            <a:r>
              <a:rPr lang="en-US" sz="4400">
                <a:solidFill>
                  <a:srgbClr val="680808"/>
                </a:solidFill>
              </a:rPr>
              <a:t>Regulatory </a:t>
            </a:r>
            <a:br>
              <a:rPr lang="en-US" sz="4400">
                <a:solidFill>
                  <a:srgbClr val="680808"/>
                </a:solidFill>
              </a:rPr>
            </a:br>
            <a:r>
              <a:rPr lang="en-US" sz="440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331701" y="5114260"/>
            <a:ext cx="27158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Thursday, </a:t>
            </a:r>
            <a:r>
              <a:rPr lang="en-US" dirty="0">
                <a:solidFill>
                  <a:prstClr val="white"/>
                </a:solidFill>
                <a:latin typeface="Impact" panose="020B0806030902050204"/>
              </a:rPr>
              <a:t>January 23</a:t>
            </a: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 2025</a:t>
            </a: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B590-78F8-82D9-5615-DD732BBD6DF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9AF81F-AB28-A4FD-1F8B-32F79F8A8B1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B232DA97-6EFB-5D4C-4028-4F8D36258525}"/>
              </a:ext>
            </a:extLst>
          </p:cNvPr>
          <p:cNvSpPr txBox="1"/>
          <p:nvPr/>
        </p:nvSpPr>
        <p:spPr>
          <a:xfrm>
            <a:off x="525273" y="2044005"/>
            <a:ext cx="10671995"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29,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it is hereby ordered:</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Sec. 4.  General Provisions.  </a:t>
            </a:r>
          </a:p>
          <a:p>
            <a:pPr marL="0" marR="0"/>
            <a:r>
              <a:rPr lang="en-US" sz="1400" dirty="0">
                <a:solidFill>
                  <a:srgbClr val="222222"/>
                </a:solidFill>
                <a:latin typeface="Calibri" panose="020F0502020204030204" pitchFamily="34" charset="0"/>
                <a:ea typeface="Aptos" panose="020B0004020202020204" pitchFamily="34" charset="0"/>
              </a:rPr>
              <a:t>(a)	Nothing in this order shall be construed to impair or otherwise affect</a:t>
            </a:r>
          </a:p>
          <a:p>
            <a:pPr lvl="1"/>
            <a:r>
              <a:rPr lang="en-US" sz="1400" dirty="0">
                <a:solidFill>
                  <a:srgbClr val="222222"/>
                </a:solidFill>
                <a:latin typeface="Calibri" panose="020F0502020204030204" pitchFamily="34" charset="0"/>
                <a:ea typeface="Aptos" panose="020B0004020202020204" pitchFamily="34" charset="0"/>
              </a:rPr>
              <a:t>(</a:t>
            </a:r>
            <a:r>
              <a:rPr lang="en-US" sz="1400" dirty="0" err="1">
                <a:solidFill>
                  <a:srgbClr val="222222"/>
                </a:solidFill>
                <a:latin typeface="Calibri" panose="020F0502020204030204" pitchFamily="34" charset="0"/>
                <a:ea typeface="Aptos" panose="020B0004020202020204" pitchFamily="34" charset="0"/>
              </a:rPr>
              <a:t>i</a:t>
            </a:r>
            <a:r>
              <a:rPr lang="en-US" sz="1400" dirty="0">
                <a:solidFill>
                  <a:srgbClr val="222222"/>
                </a:solidFill>
                <a:latin typeface="Calibri" panose="020F0502020204030204" pitchFamily="34" charset="0"/>
                <a:ea typeface="Aptos" panose="020B0004020202020204" pitchFamily="34" charset="0"/>
              </a:rPr>
              <a:t>)   the authority granted by law to an executive department or agency, or the head thereof; or</a:t>
            </a:r>
          </a:p>
          <a:p>
            <a:pPr lvl="1"/>
            <a:r>
              <a:rPr lang="en-US" sz="1400" dirty="0">
                <a:solidFill>
                  <a:srgbClr val="222222"/>
                </a:solidFill>
                <a:latin typeface="Calibri" panose="020F0502020204030204" pitchFamily="34" charset="0"/>
                <a:ea typeface="Aptos" panose="020B0004020202020204" pitchFamily="34" charset="0"/>
              </a:rPr>
              <a:t>(ii)  the functions of the Director of the Office of Management and Budget relating to budgetary, administrative, or legislative proposals.</a:t>
            </a:r>
          </a:p>
          <a:p>
            <a:pPr marL="0" marR="0"/>
            <a:r>
              <a:rPr lang="en-US" sz="1400" dirty="0">
                <a:solidFill>
                  <a:srgbClr val="222222"/>
                </a:solidFill>
                <a:latin typeface="Calibri" panose="020F0502020204030204" pitchFamily="34" charset="0"/>
                <a:ea typeface="Aptos" panose="020B0004020202020204" pitchFamily="34" charset="0"/>
              </a:rPr>
              <a:t>(b)	This order shall be implemented consistent with applicable law and subject to the availability of appropriations.</a:t>
            </a:r>
          </a:p>
          <a:p>
            <a:pPr marL="0" marR="0"/>
            <a:r>
              <a:rPr lang="en-US" sz="1400" dirty="0">
                <a:solidFill>
                  <a:srgbClr val="222222"/>
                </a:solidFill>
                <a:latin typeface="Calibri" panose="020F0502020204030204" pitchFamily="34" charset="0"/>
                <a:ea typeface="Aptos" panose="020B0004020202020204" pitchFamily="34" charset="0"/>
              </a:rPr>
              <a:t>(c)	This order is not intended to, and does not, create any right or benefit, substantive or procedural, enforceable at law or in equity by any 	party against the United States, its departments, agencies, or entities, its officers, employees, or agents, or any other person. </a:t>
            </a:r>
          </a:p>
        </p:txBody>
      </p:sp>
      <p:sp>
        <p:nvSpPr>
          <p:cNvPr id="2" name="TextBox 1">
            <a:extLst>
              <a:ext uri="{FF2B5EF4-FFF2-40B4-BE49-F238E27FC236}">
                <a16:creationId xmlns:a16="http://schemas.microsoft.com/office/drawing/2014/main" id="{EF9325D8-868D-90A7-D9A7-D8DFA0AD8501}"/>
              </a:ext>
            </a:extLst>
          </p:cNvPr>
          <p:cNvSpPr txBox="1"/>
          <p:nvPr/>
        </p:nvSpPr>
        <p:spPr>
          <a:xfrm>
            <a:off x="2418724" y="5873262"/>
            <a:ext cx="688509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https://www.whitehouse.gov/presidential-actions/2025/01/additional-measures-to-combat-anti-semitism/</a:t>
            </a:r>
          </a:p>
        </p:txBody>
      </p:sp>
    </p:spTree>
    <p:extLst>
      <p:ext uri="{BB962C8B-B14F-4D97-AF65-F5344CB8AC3E}">
        <p14:creationId xmlns:p14="http://schemas.microsoft.com/office/powerpoint/2010/main" val="225545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4E9409E-F08B-AE65-761A-03FEAA5279A9}"/>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57BD7792-A9E5-FC18-C99D-E88A704699C0}"/>
              </a:ext>
            </a:extLst>
          </p:cNvPr>
          <p:cNvSpPr>
            <a:spLocks noGrp="1"/>
          </p:cNvSpPr>
          <p:nvPr>
            <p:ph type="title"/>
          </p:nvPr>
        </p:nvSpPr>
        <p:spPr>
          <a:xfrm>
            <a:off x="472421" y="2386817"/>
            <a:ext cx="3326650" cy="1803008"/>
          </a:xfrm>
        </p:spPr>
        <p:txBody>
          <a:bodyPr vert="horz" lIns="91440" tIns="45720" rIns="91440" bIns="45720" rtlCol="0" anchor="b">
            <a:normAutofit/>
          </a:bodyPr>
          <a:lstStyle/>
          <a:p>
            <a:pPr algn="ctr"/>
            <a:r>
              <a:rPr lang="en-US" sz="5600" dirty="0">
                <a:solidFill>
                  <a:srgbClr val="610707"/>
                </a:solidFill>
              </a:rPr>
              <a:t>Executive Orders</a:t>
            </a:r>
          </a:p>
        </p:txBody>
      </p:sp>
      <p:sp>
        <p:nvSpPr>
          <p:cNvPr id="54" name="Rectangle 5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2192B35D-0942-E160-CEDF-6C4C74FE71FA}"/>
              </a:ext>
            </a:extLst>
          </p:cNvPr>
          <p:cNvPicPr>
            <a:picLocks noChangeAspect="1"/>
          </p:cNvPicPr>
          <p:nvPr/>
        </p:nvPicPr>
        <p:blipFill>
          <a:blip r:embed="rId4"/>
          <a:stretch>
            <a:fillRect/>
          </a:stretch>
        </p:blipFill>
        <p:spPr>
          <a:xfrm>
            <a:off x="5321367" y="1187653"/>
            <a:ext cx="6174771" cy="4476710"/>
          </a:xfrm>
          <a:prstGeom prst="rect">
            <a:avLst/>
          </a:prstGeom>
        </p:spPr>
      </p:pic>
    </p:spTree>
    <p:extLst>
      <p:ext uri="{BB962C8B-B14F-4D97-AF65-F5344CB8AC3E}">
        <p14:creationId xmlns:p14="http://schemas.microsoft.com/office/powerpoint/2010/main" val="92223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5DFB2E0-3F4F-2529-1465-48F32851A4D7}"/>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C43448B0-CFEA-DB60-5D08-AB374D8EDC2E}"/>
              </a:ext>
            </a:extLst>
          </p:cNvPr>
          <p:cNvSpPr>
            <a:spLocks noGrp="1"/>
          </p:cNvSpPr>
          <p:nvPr>
            <p:ph type="title"/>
          </p:nvPr>
        </p:nvSpPr>
        <p:spPr>
          <a:xfrm>
            <a:off x="472421" y="2392678"/>
            <a:ext cx="3326650" cy="1791285"/>
          </a:xfrm>
        </p:spPr>
        <p:txBody>
          <a:bodyPr vert="horz" lIns="91440" tIns="45720" rIns="91440" bIns="45720" rtlCol="0" anchor="b">
            <a:normAutofit/>
          </a:bodyPr>
          <a:lstStyle/>
          <a:p>
            <a:pPr algn="ctr"/>
            <a:r>
              <a:rPr lang="en-US" sz="5600" dirty="0">
                <a:solidFill>
                  <a:srgbClr val="680808"/>
                </a:solidFill>
              </a:rPr>
              <a:t>Executive MEMOS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cument with a signature&#10;&#10;Description automatically generated">
            <a:extLst>
              <a:ext uri="{FF2B5EF4-FFF2-40B4-BE49-F238E27FC236}">
                <a16:creationId xmlns:a16="http://schemas.microsoft.com/office/drawing/2014/main" id="{E8D09BED-814D-7D2B-C94E-981BB2562F38}"/>
              </a:ext>
            </a:extLst>
          </p:cNvPr>
          <p:cNvPicPr>
            <a:picLocks noChangeAspect="1"/>
          </p:cNvPicPr>
          <p:nvPr/>
        </p:nvPicPr>
        <p:blipFill>
          <a:blip r:embed="rId4"/>
          <a:stretch>
            <a:fillRect/>
          </a:stretch>
        </p:blipFill>
        <p:spPr>
          <a:xfrm>
            <a:off x="6264893" y="684680"/>
            <a:ext cx="4287718" cy="5482657"/>
          </a:xfrm>
          <a:prstGeom prst="rect">
            <a:avLst/>
          </a:prstGeom>
        </p:spPr>
      </p:pic>
    </p:spTree>
    <p:extLst>
      <p:ext uri="{BB962C8B-B14F-4D97-AF65-F5344CB8AC3E}">
        <p14:creationId xmlns:p14="http://schemas.microsoft.com/office/powerpoint/2010/main" val="68548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5517-6E4F-FF64-892A-A2916A8D2D6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9DC47A-71C5-5359-68D1-1F2C546F444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43FA8243-64F2-B6DE-B4B1-44959E4E704E}"/>
              </a:ext>
            </a:extLst>
          </p:cNvPr>
          <p:cNvSpPr txBox="1"/>
          <p:nvPr/>
        </p:nvSpPr>
        <p:spPr>
          <a:xfrm>
            <a:off x="525272" y="1397674"/>
            <a:ext cx="10671995"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27,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M-25-13</a:t>
            </a:r>
          </a:p>
          <a:p>
            <a:pPr marL="0" marR="0"/>
            <a:r>
              <a:rPr lang="en-US" sz="1600" dirty="0">
                <a:solidFill>
                  <a:srgbClr val="222222"/>
                </a:solidFill>
                <a:latin typeface="Calibri" panose="020F0502020204030204" pitchFamily="34" charset="0"/>
                <a:ea typeface="Aptos" panose="020B0004020202020204" pitchFamily="34" charset="0"/>
              </a:rPr>
              <a:t>MEMORANDUM FOR HEADS OF EXECUTIVE DEPARTMENTS AND AGENCIES</a:t>
            </a:r>
          </a:p>
          <a:p>
            <a:pPr marL="0" marR="0"/>
            <a:r>
              <a:rPr lang="en-US" sz="1600" dirty="0">
                <a:solidFill>
                  <a:srgbClr val="222222"/>
                </a:solidFill>
                <a:latin typeface="Calibri" panose="020F0502020204030204" pitchFamily="34" charset="0"/>
                <a:ea typeface="Aptos" panose="020B0004020202020204" pitchFamily="34" charset="0"/>
              </a:rPr>
              <a:t>FROM: Matthew J. </a:t>
            </a:r>
            <a:r>
              <a:rPr lang="en-US" sz="1600" dirty="0" err="1">
                <a:solidFill>
                  <a:srgbClr val="222222"/>
                </a:solidFill>
                <a:latin typeface="Calibri" panose="020F0502020204030204" pitchFamily="34" charset="0"/>
                <a:ea typeface="Aptos" panose="020B0004020202020204" pitchFamily="34" charset="0"/>
              </a:rPr>
              <a:t>Vaeth</a:t>
            </a:r>
            <a:r>
              <a:rPr lang="en-US" sz="1600" dirty="0">
                <a:solidFill>
                  <a:srgbClr val="222222"/>
                </a:solidFill>
                <a:latin typeface="Calibri" panose="020F0502020204030204" pitchFamily="34" charset="0"/>
                <a:ea typeface="Aptos" panose="020B0004020202020204" pitchFamily="34" charset="0"/>
              </a:rPr>
              <a:t>, Acting Director, Office of Management and Budget</a:t>
            </a:r>
          </a:p>
          <a:p>
            <a:pPr marL="0" marR="0"/>
            <a:r>
              <a:rPr lang="en-US" sz="1600" dirty="0">
                <a:solidFill>
                  <a:srgbClr val="222222"/>
                </a:solidFill>
                <a:latin typeface="Calibri" panose="020F0502020204030204" pitchFamily="34" charset="0"/>
                <a:ea typeface="Aptos" panose="020B0004020202020204" pitchFamily="34" charset="0"/>
              </a:rPr>
              <a:t>SUBJECT: Temporary Pause of Agency Grant, Loan, and Other Financial Assistance Programs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The American people elected Donald J. Trump to be President of the United States and gave him a mandate to increase the impact of every federal taxpayer dollar. In Fiscal Year 2024, of the nearly $10 trillion that the Federal Government spent, more than $3 trillion was Federal financial assistance, such as grants and loans. Career and political appointees in the Executive</a:t>
            </a:r>
          </a:p>
          <a:p>
            <a:pPr marL="0" marR="0"/>
            <a:r>
              <a:rPr lang="en-US" sz="1600" dirty="0">
                <a:solidFill>
                  <a:srgbClr val="222222"/>
                </a:solidFill>
                <a:latin typeface="Calibri" panose="020F0502020204030204" pitchFamily="34" charset="0"/>
                <a:ea typeface="Aptos" panose="020B0004020202020204" pitchFamily="34" charset="0"/>
              </a:rPr>
              <a:t>Branch have a duty to align Federal spending and action with the will of the American people as expressed through Presidential priorities. Financial assistance should be dedicated to advancing Administration priorities, focusing taxpayer dollars to advance a stronger and safer America, eliminating the financial burden of inflation for citizens, unleashing American energy and</a:t>
            </a:r>
          </a:p>
          <a:p>
            <a:pPr marL="0" marR="0"/>
            <a:r>
              <a:rPr lang="en-US" sz="1600" dirty="0">
                <a:solidFill>
                  <a:srgbClr val="222222"/>
                </a:solidFill>
                <a:latin typeface="Calibri" panose="020F0502020204030204" pitchFamily="34" charset="0"/>
                <a:ea typeface="Aptos" panose="020B0004020202020204" pitchFamily="34" charset="0"/>
              </a:rPr>
              <a:t>manufacturing, ending “wokeness” and the weaponization of government, promoting efficiency in government, and Making America Healthy Again. The use of Federal resources to advance Marxist equity, transgenderism, and green new deal social engineering policies is a waste of taxpayer dollars that does not improve the day-to-day lives of those we serve. </a:t>
            </a:r>
          </a:p>
        </p:txBody>
      </p:sp>
      <p:sp>
        <p:nvSpPr>
          <p:cNvPr id="2" name="TextBox 1">
            <a:extLst>
              <a:ext uri="{FF2B5EF4-FFF2-40B4-BE49-F238E27FC236}">
                <a16:creationId xmlns:a16="http://schemas.microsoft.com/office/drawing/2014/main" id="{8361A22D-3B94-D5F2-16BA-2076CC149387}"/>
              </a:ext>
            </a:extLst>
          </p:cNvPr>
          <p:cNvSpPr txBox="1"/>
          <p:nvPr/>
        </p:nvSpPr>
        <p:spPr>
          <a:xfrm>
            <a:off x="936234" y="5880764"/>
            <a:ext cx="985006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https://s3.documentcloud.org/documents/25506186/m-25-13-temporary-pause-to-review-agency-grant-loan-and-other-financial-assistance-programs.pdf</a:t>
            </a:r>
          </a:p>
        </p:txBody>
      </p:sp>
    </p:spTree>
    <p:extLst>
      <p:ext uri="{BB962C8B-B14F-4D97-AF65-F5344CB8AC3E}">
        <p14:creationId xmlns:p14="http://schemas.microsoft.com/office/powerpoint/2010/main" val="313994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94D6-03E0-E2CE-2B80-BF1C8EE5271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E9DD6E-AC8A-D830-9FC6-22A54079406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7158A53F-B6CE-9562-CD90-8365250853C4}"/>
              </a:ext>
            </a:extLst>
          </p:cNvPr>
          <p:cNvSpPr txBox="1"/>
          <p:nvPr/>
        </p:nvSpPr>
        <p:spPr>
          <a:xfrm>
            <a:off x="525272" y="1828562"/>
            <a:ext cx="10671995" cy="2831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27,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This memorandum requires Federal agencies to identify and review all Federal financial assistance programs and supporting activities consistent with the President’s policies and requirements.  For example, during the initial days of his Administration, President Donald J. Trump issued a series of executive orders to protect the American people and safeguard valuable taxpayer resources, including Protecting the American People Against Invasion (Jan. 20, 2025), Reevaluating and Realigning United States Foreign Aid (Jan. 20, 2025), Putting America First in International Environmental Agreements (Jan. 20, 2025), Unleashing American Energy (Jan. 20, 2025), Ending Radical and Wasteful Government DEI Programs and Preferencing (Jan. 20, 2025), Defending Women from Gender Ideology Extremism and Restoring Biological Truth to the Federal Government (Jan. 20, 2025), and Enforcing the Hyde Amendment (Jan. 24, 2025).These executive orders ensure that Federal funds are used to support hardworking American families.</a:t>
            </a:r>
          </a:p>
        </p:txBody>
      </p:sp>
      <p:sp>
        <p:nvSpPr>
          <p:cNvPr id="2" name="TextBox 1">
            <a:extLst>
              <a:ext uri="{FF2B5EF4-FFF2-40B4-BE49-F238E27FC236}">
                <a16:creationId xmlns:a16="http://schemas.microsoft.com/office/drawing/2014/main" id="{1AB3284A-11BD-01C4-886C-2393009821FF}"/>
              </a:ext>
            </a:extLst>
          </p:cNvPr>
          <p:cNvSpPr txBox="1"/>
          <p:nvPr/>
        </p:nvSpPr>
        <p:spPr>
          <a:xfrm>
            <a:off x="936234" y="5880764"/>
            <a:ext cx="985006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https://s3.documentcloud.org/documents/25506186/m-25-13-temporary-pause-to-review-agency-grant-loan-and-other-financial-assistance-programs.pdf</a:t>
            </a:r>
          </a:p>
        </p:txBody>
      </p:sp>
    </p:spTree>
    <p:extLst>
      <p:ext uri="{BB962C8B-B14F-4D97-AF65-F5344CB8AC3E}">
        <p14:creationId xmlns:p14="http://schemas.microsoft.com/office/powerpoint/2010/main" val="353031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C8DCA-6152-A41E-73C8-EA089737C54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49E81B7-04E4-0685-941C-59BF2CB3759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B83A91B4-0E49-72B2-8D9D-0A468B2DD87D}"/>
              </a:ext>
            </a:extLst>
          </p:cNvPr>
          <p:cNvSpPr txBox="1"/>
          <p:nvPr/>
        </p:nvSpPr>
        <p:spPr>
          <a:xfrm>
            <a:off x="525272" y="1520785"/>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27,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To implement these orders, each agency must complete a comprehensive analysis of all of their Federal financial assistance programs to identify programs, projects, and activities that may be implicated by any of the President’s executive orders. In the interim, to the extent permissible under applicable law, Federal agencies must temporarily pause all activities related to obligation or disbursement of all Federal financial assistance, and other relevant agency activities that may be implicated by the executive orders, including, but not limited to, financial assistance for foreign aid, nongovernmental organizations, DEI, woke gender ideology, and the green new deal.</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This temporary pause will provide the Administration time to review agency programs and determine the best uses of the funding for those programs consistent with the law and the President’s priorities. The temporary pause will become effective on January 28, 2025, at 5:00 PM. Even before completing their comprehensive analysis, Federal agencies must immediately</a:t>
            </a:r>
          </a:p>
          <a:p>
            <a:pPr marL="0" marR="0"/>
            <a:r>
              <a:rPr lang="en-US" sz="1600" dirty="0">
                <a:solidFill>
                  <a:srgbClr val="222222"/>
                </a:solidFill>
                <a:latin typeface="Calibri" panose="020F0502020204030204" pitchFamily="34" charset="0"/>
                <a:ea typeface="Aptos" panose="020B0004020202020204" pitchFamily="34" charset="0"/>
              </a:rPr>
              <a:t>identify any legally mandated actions or deadlines for assistance programs arising while the pause remains in effect. Federal agencies must report this information to OMB along with an analysis of the requirement. OMB also directs Federal agencies to pause all activities associated with open NOFOs, such as conducting merit review panels.</a:t>
            </a:r>
          </a:p>
        </p:txBody>
      </p:sp>
      <p:sp>
        <p:nvSpPr>
          <p:cNvPr id="2" name="TextBox 1">
            <a:extLst>
              <a:ext uri="{FF2B5EF4-FFF2-40B4-BE49-F238E27FC236}">
                <a16:creationId xmlns:a16="http://schemas.microsoft.com/office/drawing/2014/main" id="{CC1422CD-DA8B-586A-5503-4A75DEE0E13A}"/>
              </a:ext>
            </a:extLst>
          </p:cNvPr>
          <p:cNvSpPr txBox="1"/>
          <p:nvPr/>
        </p:nvSpPr>
        <p:spPr>
          <a:xfrm>
            <a:off x="936234" y="5880764"/>
            <a:ext cx="985006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https://s3.documentcloud.org/documents/25506186/m-25-13-temporary-pause-to-review-agency-grant-loan-and-other-financial-assistance-programs.pdf</a:t>
            </a:r>
          </a:p>
        </p:txBody>
      </p:sp>
    </p:spTree>
    <p:extLst>
      <p:ext uri="{BB962C8B-B14F-4D97-AF65-F5344CB8AC3E}">
        <p14:creationId xmlns:p14="http://schemas.microsoft.com/office/powerpoint/2010/main" val="245572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B6C6-7B54-A25D-E846-02DF5DB9AFB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48DA00B-B3F9-117A-062D-60380CF1694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E9852B78-1AA5-77E8-5E1B-E69F822C67BE}"/>
              </a:ext>
            </a:extLst>
          </p:cNvPr>
          <p:cNvSpPr txBox="1"/>
          <p:nvPr/>
        </p:nvSpPr>
        <p:spPr>
          <a:xfrm>
            <a:off x="525273" y="2136338"/>
            <a:ext cx="10671995"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27,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No later than February 10, 2025, agencies shall submit to OMB detailed information on any programs, projects or activities subject to this pause. Each agency must pause: (</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issuance of new awards; (ii) disbursement of Federal funds under all open awards; and (iii) other relevant agency actions that may be implicated by the executive orders, to the extent permissible by law,</a:t>
            </a:r>
          </a:p>
          <a:p>
            <a:pPr marL="0" marR="0"/>
            <a:r>
              <a:rPr lang="en-US" sz="1600" dirty="0">
                <a:solidFill>
                  <a:srgbClr val="222222"/>
                </a:solidFill>
                <a:latin typeface="Calibri" panose="020F0502020204030204" pitchFamily="34" charset="0"/>
                <a:ea typeface="Aptos" panose="020B0004020202020204" pitchFamily="34" charset="0"/>
              </a:rPr>
              <a:t>until OMB has reviewed and provided guidance to your agency with respect to the information submitted.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OMB may grant exceptions allowing Federal agencies to issue new awards or take other actions on a case-by-case basis. To the extent required by law, Federal agencies may continue taking certain administrative actions, such as closeout of Federal awards (2 CFR 200.344), or recording obligations expressly required by law.</a:t>
            </a:r>
          </a:p>
        </p:txBody>
      </p:sp>
      <p:sp>
        <p:nvSpPr>
          <p:cNvPr id="2" name="TextBox 1">
            <a:extLst>
              <a:ext uri="{FF2B5EF4-FFF2-40B4-BE49-F238E27FC236}">
                <a16:creationId xmlns:a16="http://schemas.microsoft.com/office/drawing/2014/main" id="{D9ECEE5B-956F-7D96-0CDA-0A2E552C425F}"/>
              </a:ext>
            </a:extLst>
          </p:cNvPr>
          <p:cNvSpPr txBox="1"/>
          <p:nvPr/>
        </p:nvSpPr>
        <p:spPr>
          <a:xfrm>
            <a:off x="936234" y="5880764"/>
            <a:ext cx="985006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https://s3.documentcloud.org/documents/25506186/m-25-13-temporary-pause-to-review-agency-grant-loan-and-other-financial-assistance-programs.pdf</a:t>
            </a:r>
          </a:p>
        </p:txBody>
      </p:sp>
    </p:spTree>
    <p:extLst>
      <p:ext uri="{BB962C8B-B14F-4D97-AF65-F5344CB8AC3E}">
        <p14:creationId xmlns:p14="http://schemas.microsoft.com/office/powerpoint/2010/main" val="321357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8590-122D-7524-2336-A2FCB6C5BE0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D9E9990-6207-5C64-F12E-6199C00788C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9876980D-93AB-F221-640D-01224A4EDA09}"/>
              </a:ext>
            </a:extLst>
          </p:cNvPr>
          <p:cNvSpPr txBox="1"/>
          <p:nvPr/>
        </p:nvSpPr>
        <p:spPr>
          <a:xfrm>
            <a:off x="525273" y="2136338"/>
            <a:ext cx="10671995"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27,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Additionally, agencies must, for each Federal financial assistance program: (</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assign responsibility and oversight to a senior political appointee to ensure Federal financial assistance conforms to Administration priorities; (ii) review currently pending Federal financial assistance announcements to ensure Administration priorities are addressed, and, subject to program</a:t>
            </a:r>
          </a:p>
          <a:p>
            <a:pPr marL="0" marR="0"/>
            <a:r>
              <a:rPr lang="en-US" sz="1600" dirty="0">
                <a:solidFill>
                  <a:srgbClr val="222222"/>
                </a:solidFill>
                <a:latin typeface="Calibri" panose="020F0502020204030204" pitchFamily="34" charset="0"/>
                <a:ea typeface="Aptos" panose="020B0004020202020204" pitchFamily="34" charset="0"/>
              </a:rPr>
              <a:t>statutory authority, modify unpublished Federal financial assistance announcements, withdraw any announcements already published, and, to the extent permissible by law, cancel awards already awarded that are in conflict with Administration priorities, and; (iii) ensure adequate oversight of Federal financial assistance programs and initiate investigations when warranted to identify underperforming recipients, and address identified issues up to and including</a:t>
            </a:r>
          </a:p>
          <a:p>
            <a:pPr marL="0" marR="0"/>
            <a:r>
              <a:rPr lang="en-US" sz="1600" dirty="0">
                <a:solidFill>
                  <a:srgbClr val="222222"/>
                </a:solidFill>
                <a:latin typeface="Calibri" panose="020F0502020204030204" pitchFamily="34" charset="0"/>
                <a:ea typeface="Aptos" panose="020B0004020202020204" pitchFamily="34" charset="0"/>
              </a:rPr>
              <a:t>cancellation of awards. </a:t>
            </a:r>
          </a:p>
        </p:txBody>
      </p:sp>
      <p:sp>
        <p:nvSpPr>
          <p:cNvPr id="2" name="TextBox 1">
            <a:extLst>
              <a:ext uri="{FF2B5EF4-FFF2-40B4-BE49-F238E27FC236}">
                <a16:creationId xmlns:a16="http://schemas.microsoft.com/office/drawing/2014/main" id="{87BF4795-B2DA-1D5F-E8BB-C5BE5A948FBF}"/>
              </a:ext>
            </a:extLst>
          </p:cNvPr>
          <p:cNvSpPr txBox="1"/>
          <p:nvPr/>
        </p:nvSpPr>
        <p:spPr>
          <a:xfrm>
            <a:off x="936234" y="5880764"/>
            <a:ext cx="985006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https://s3.documentcloud.org/documents/25506186/m-25-13-temporary-pause-to-review-agency-grant-loan-and-other-financial-assistance-programs.pdf</a:t>
            </a:r>
          </a:p>
        </p:txBody>
      </p:sp>
    </p:spTree>
    <p:extLst>
      <p:ext uri="{BB962C8B-B14F-4D97-AF65-F5344CB8AC3E}">
        <p14:creationId xmlns:p14="http://schemas.microsoft.com/office/powerpoint/2010/main" val="90103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3E4190F-79E1-2560-54B4-1800BF3465E8}"/>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42712DA5-8E69-C3FC-6876-493EC300A50F}"/>
              </a:ext>
            </a:extLst>
          </p:cNvPr>
          <p:cNvSpPr>
            <a:spLocks noGrp="1"/>
          </p:cNvSpPr>
          <p:nvPr>
            <p:ph type="title"/>
          </p:nvPr>
        </p:nvSpPr>
        <p:spPr>
          <a:xfrm>
            <a:off x="461110" y="2391780"/>
            <a:ext cx="3326650" cy="1791285"/>
          </a:xfrm>
        </p:spPr>
        <p:txBody>
          <a:bodyPr vert="horz" lIns="91440" tIns="45720" rIns="91440" bIns="45720" rtlCol="0" anchor="b">
            <a:normAutofit/>
          </a:bodyPr>
          <a:lstStyle/>
          <a:p>
            <a:pPr algn="ctr"/>
            <a:r>
              <a:rPr lang="en-US" sz="5600" dirty="0">
                <a:solidFill>
                  <a:srgbClr val="680808"/>
                </a:solidFill>
              </a:rPr>
              <a:t>Executive MEMOS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662CF7F3-33AD-6F14-21AC-51E69E0F14B8}"/>
              </a:ext>
            </a:extLst>
          </p:cNvPr>
          <p:cNvPicPr>
            <a:picLocks noChangeAspect="1"/>
          </p:cNvPicPr>
          <p:nvPr/>
        </p:nvPicPr>
        <p:blipFill>
          <a:blip r:embed="rId4"/>
          <a:stretch>
            <a:fillRect/>
          </a:stretch>
        </p:blipFill>
        <p:spPr>
          <a:xfrm>
            <a:off x="5322908" y="1774603"/>
            <a:ext cx="6174771" cy="3025637"/>
          </a:xfrm>
          <a:prstGeom prst="rect">
            <a:avLst/>
          </a:prstGeom>
        </p:spPr>
      </p:pic>
    </p:spTree>
    <p:extLst>
      <p:ext uri="{BB962C8B-B14F-4D97-AF65-F5344CB8AC3E}">
        <p14:creationId xmlns:p14="http://schemas.microsoft.com/office/powerpoint/2010/main" val="4059411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E1CE01E-DAAC-C3B7-0610-3DB5514F6FA5}"/>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A181C8CD-9267-6B2A-7E3E-D8572F519A95}"/>
              </a:ext>
            </a:extLst>
          </p:cNvPr>
          <p:cNvSpPr>
            <a:spLocks noGrp="1"/>
          </p:cNvSpPr>
          <p:nvPr>
            <p:ph type="title"/>
          </p:nvPr>
        </p:nvSpPr>
        <p:spPr>
          <a:xfrm>
            <a:off x="461110" y="2416124"/>
            <a:ext cx="3326650" cy="1744393"/>
          </a:xfrm>
        </p:spPr>
        <p:txBody>
          <a:bodyPr vert="horz" lIns="91440" tIns="45720" rIns="91440" bIns="45720" rtlCol="0" anchor="b">
            <a:normAutofit/>
          </a:bodyPr>
          <a:lstStyle/>
          <a:p>
            <a:pPr algn="ctr"/>
            <a:r>
              <a:rPr lang="en-US" sz="5600" dirty="0">
                <a:solidFill>
                  <a:srgbClr val="680808"/>
                </a:solidFill>
              </a:rPr>
              <a:t>Executive MEMOS</a:t>
            </a:r>
          </a:p>
        </p:txBody>
      </p:sp>
      <p:sp>
        <p:nvSpPr>
          <p:cNvPr id="54" name="Rectangle 5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text on a black background&#10;&#10;Description automatically generated">
            <a:extLst>
              <a:ext uri="{FF2B5EF4-FFF2-40B4-BE49-F238E27FC236}">
                <a16:creationId xmlns:a16="http://schemas.microsoft.com/office/drawing/2014/main" id="{7D740CC0-0309-B89C-81D8-C37DFA721BEC}"/>
              </a:ext>
            </a:extLst>
          </p:cNvPr>
          <p:cNvPicPr>
            <a:picLocks noChangeAspect="1"/>
          </p:cNvPicPr>
          <p:nvPr/>
        </p:nvPicPr>
        <p:blipFill>
          <a:blip r:embed="rId4"/>
          <a:stretch>
            <a:fillRect/>
          </a:stretch>
        </p:blipFill>
        <p:spPr>
          <a:xfrm>
            <a:off x="6462409" y="684680"/>
            <a:ext cx="3892687" cy="5482657"/>
          </a:xfrm>
          <a:prstGeom prst="rect">
            <a:avLst/>
          </a:prstGeom>
        </p:spPr>
      </p:pic>
    </p:spTree>
    <p:extLst>
      <p:ext uri="{BB962C8B-B14F-4D97-AF65-F5344CB8AC3E}">
        <p14:creationId xmlns:p14="http://schemas.microsoft.com/office/powerpoint/2010/main" val="2148208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fontScale="92500" lnSpcReduction="20000"/>
          </a:bodyPr>
          <a:lstStyle/>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Executive Order on Anti-Semitism</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Office of Management &amp; Budget Federal Funding Freeze</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Latest Department of Education News</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&amp;</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Congressional Education Agenda</a:t>
            </a:r>
            <a:endParaRPr lang="en-US" cap="none" dirty="0">
              <a:solidFill>
                <a:srgbClr val="680808"/>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President Trump – Week 2</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Regulatory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Legislative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12F84-6C98-F64F-06C6-0745FD6FDA9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367CAE6-5586-09FB-3A49-55877042946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 - guidance</a:t>
            </a:r>
          </a:p>
        </p:txBody>
      </p:sp>
      <p:sp>
        <p:nvSpPr>
          <p:cNvPr id="3" name="TextBox 2">
            <a:extLst>
              <a:ext uri="{FF2B5EF4-FFF2-40B4-BE49-F238E27FC236}">
                <a16:creationId xmlns:a16="http://schemas.microsoft.com/office/drawing/2014/main" id="{6B17A1F1-2A06-1590-37CB-464C12F4898A}"/>
              </a:ext>
            </a:extLst>
          </p:cNvPr>
          <p:cNvSpPr txBox="1"/>
          <p:nvPr/>
        </p:nvSpPr>
        <p:spPr>
          <a:xfrm>
            <a:off x="525273" y="1397674"/>
            <a:ext cx="10671995"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28,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In implementing President Trump’s Executive Orders, OMB issued guidance requesting that agencies temporarily pause, to the extent permitted by law, grant, loan or federal financial assistance programs that are implicated by the President’s Executive Orders.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b="1" dirty="0">
                <a:solidFill>
                  <a:srgbClr val="222222"/>
                </a:solidFill>
                <a:latin typeface="Calibri" panose="020F0502020204030204" pitchFamily="34" charset="0"/>
                <a:ea typeface="Aptos" panose="020B0004020202020204" pitchFamily="34" charset="0"/>
              </a:rPr>
              <a:t>Any program not implicated by the President’s Executive Orders is not subject to the pause.</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The Executive Orders listed in the guidance are:</a:t>
            </a:r>
          </a:p>
          <a:p>
            <a:pPr marL="0" marR="0"/>
            <a:r>
              <a:rPr lang="en-US" sz="1600" dirty="0">
                <a:solidFill>
                  <a:srgbClr val="222222"/>
                </a:solidFill>
                <a:latin typeface="Calibri" panose="020F0502020204030204" pitchFamily="34" charset="0"/>
                <a:ea typeface="Aptos" panose="020B0004020202020204" pitchFamily="34" charset="0"/>
              </a:rPr>
              <a:t>	</a:t>
            </a:r>
            <a:r>
              <a:rPr lang="en-US" sz="1600" i="1" dirty="0">
                <a:solidFill>
                  <a:srgbClr val="222222"/>
                </a:solidFill>
                <a:latin typeface="Calibri" panose="020F0502020204030204" pitchFamily="34" charset="0"/>
                <a:ea typeface="Aptos" panose="020B0004020202020204" pitchFamily="34" charset="0"/>
              </a:rPr>
              <a:t>Protecting the American People Against Invasion</a:t>
            </a:r>
          </a:p>
          <a:p>
            <a:pPr marL="0" marR="0"/>
            <a:r>
              <a:rPr lang="en-US" sz="1600" i="1" dirty="0">
                <a:solidFill>
                  <a:srgbClr val="222222"/>
                </a:solidFill>
                <a:latin typeface="Calibri" panose="020F0502020204030204" pitchFamily="34" charset="0"/>
                <a:ea typeface="Aptos" panose="020B0004020202020204" pitchFamily="34" charset="0"/>
              </a:rPr>
              <a:t>	Reevaluating and Realigning United States Foreign Aid</a:t>
            </a:r>
          </a:p>
          <a:p>
            <a:pPr marL="0" marR="0"/>
            <a:r>
              <a:rPr lang="en-US" sz="1600" i="1" dirty="0">
                <a:solidFill>
                  <a:srgbClr val="222222"/>
                </a:solidFill>
                <a:latin typeface="Calibri" panose="020F0502020204030204" pitchFamily="34" charset="0"/>
                <a:ea typeface="Aptos" panose="020B0004020202020204" pitchFamily="34" charset="0"/>
              </a:rPr>
              <a:t>	Putting America First in International Environmental Agreements</a:t>
            </a:r>
          </a:p>
          <a:p>
            <a:pPr marL="0" marR="0"/>
            <a:r>
              <a:rPr lang="en-US" sz="1600" i="1" dirty="0">
                <a:solidFill>
                  <a:srgbClr val="222222"/>
                </a:solidFill>
                <a:latin typeface="Calibri" panose="020F0502020204030204" pitchFamily="34" charset="0"/>
                <a:ea typeface="Aptos" panose="020B0004020202020204" pitchFamily="34" charset="0"/>
              </a:rPr>
              <a:t>	Unleashing American Energy</a:t>
            </a:r>
          </a:p>
          <a:p>
            <a:pPr marL="0" marR="0"/>
            <a:r>
              <a:rPr lang="en-US" sz="1600" i="1" dirty="0">
                <a:solidFill>
                  <a:srgbClr val="222222"/>
                </a:solidFill>
                <a:latin typeface="Calibri" panose="020F0502020204030204" pitchFamily="34" charset="0"/>
                <a:ea typeface="Aptos" panose="020B0004020202020204" pitchFamily="34" charset="0"/>
              </a:rPr>
              <a:t>	Ending Radical and Wasteful Government DEI Programs and Preferencing</a:t>
            </a:r>
          </a:p>
          <a:p>
            <a:pPr marL="0" marR="0"/>
            <a:r>
              <a:rPr lang="en-US" sz="1600" i="1" dirty="0">
                <a:solidFill>
                  <a:srgbClr val="222222"/>
                </a:solidFill>
                <a:latin typeface="Calibri" panose="020F0502020204030204" pitchFamily="34" charset="0"/>
                <a:ea typeface="Aptos" panose="020B0004020202020204" pitchFamily="34" charset="0"/>
              </a:rPr>
              <a:t>	Defending Women from Gender Ideology Extremism and Restoring Biological Truth to the Federal Government</a:t>
            </a:r>
          </a:p>
          <a:p>
            <a:pPr marL="0" marR="0"/>
            <a:r>
              <a:rPr lang="en-US" sz="1600" i="1" dirty="0">
                <a:solidFill>
                  <a:srgbClr val="222222"/>
                </a:solidFill>
                <a:latin typeface="Calibri" panose="020F0502020204030204" pitchFamily="34" charset="0"/>
                <a:ea typeface="Aptos" panose="020B0004020202020204" pitchFamily="34" charset="0"/>
              </a:rPr>
              <a:t>	Enforcing the Hyde Amendment</a:t>
            </a:r>
          </a:p>
        </p:txBody>
      </p:sp>
      <p:sp>
        <p:nvSpPr>
          <p:cNvPr id="2" name="TextBox 1">
            <a:extLst>
              <a:ext uri="{FF2B5EF4-FFF2-40B4-BE49-F238E27FC236}">
                <a16:creationId xmlns:a16="http://schemas.microsoft.com/office/drawing/2014/main" id="{05A4ADC9-71D3-70EE-E7A4-1555C8157C13}"/>
              </a:ext>
            </a:extLst>
          </p:cNvPr>
          <p:cNvSpPr txBox="1"/>
          <p:nvPr/>
        </p:nvSpPr>
        <p:spPr>
          <a:xfrm>
            <a:off x="2291767" y="5873261"/>
            <a:ext cx="7139006"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file:///C:/Users/Tom/AppData/Local/Microsoft/Windows/INetCache/Content.Outlook/YJ3BN7YT/FILE_1892.pdf</a:t>
            </a:r>
          </a:p>
        </p:txBody>
      </p:sp>
    </p:spTree>
    <p:extLst>
      <p:ext uri="{BB962C8B-B14F-4D97-AF65-F5344CB8AC3E}">
        <p14:creationId xmlns:p14="http://schemas.microsoft.com/office/powerpoint/2010/main" val="4017523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3E777-B9C6-8169-7064-2BA7F1FEC34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BAB1C50-4F8F-C69A-9AA7-F220D948F64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 - guidance</a:t>
            </a:r>
          </a:p>
        </p:txBody>
      </p:sp>
      <p:sp>
        <p:nvSpPr>
          <p:cNvPr id="3" name="TextBox 2">
            <a:extLst>
              <a:ext uri="{FF2B5EF4-FFF2-40B4-BE49-F238E27FC236}">
                <a16:creationId xmlns:a16="http://schemas.microsoft.com/office/drawing/2014/main" id="{9A0D1062-3CBA-94F4-F7A6-D0F0BFF634CC}"/>
              </a:ext>
            </a:extLst>
          </p:cNvPr>
          <p:cNvSpPr txBox="1"/>
          <p:nvPr/>
        </p:nvSpPr>
        <p:spPr>
          <a:xfrm>
            <a:off x="525272" y="2259449"/>
            <a:ext cx="10671995" cy="2339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28,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Any program that provides direct benefits to individuals is not subject to the pause.</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The guidance establishes a process for agencies to work with OMB to determine quickly whether any program is inconsistent with the President’s Executive Orders. A pause could be as short as day. In fact, OMB has worked with agencies and has already approved many programs to continue even before the pause has gone into effect.</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Any payment required by law to be paid will be paid without interruption or delay.</a:t>
            </a:r>
          </a:p>
        </p:txBody>
      </p:sp>
      <p:sp>
        <p:nvSpPr>
          <p:cNvPr id="2" name="TextBox 1">
            <a:extLst>
              <a:ext uri="{FF2B5EF4-FFF2-40B4-BE49-F238E27FC236}">
                <a16:creationId xmlns:a16="http://schemas.microsoft.com/office/drawing/2014/main" id="{D8A9A3BB-305D-59C8-5EE3-40008E2FA199}"/>
              </a:ext>
            </a:extLst>
          </p:cNvPr>
          <p:cNvSpPr txBox="1"/>
          <p:nvPr/>
        </p:nvSpPr>
        <p:spPr>
          <a:xfrm>
            <a:off x="2291767" y="5873261"/>
            <a:ext cx="7139006"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file:///C:/Users/Tom/AppData/Local/Microsoft/Windows/INetCache/Content.Outlook/YJ3BN7YT/FILE_1892.pdf</a:t>
            </a:r>
          </a:p>
        </p:txBody>
      </p:sp>
    </p:spTree>
    <p:extLst>
      <p:ext uri="{BB962C8B-B14F-4D97-AF65-F5344CB8AC3E}">
        <p14:creationId xmlns:p14="http://schemas.microsoft.com/office/powerpoint/2010/main" val="2001241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1F445-0B38-C1AB-FCB2-8F242B5D4B4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5B14472-0DF5-24BB-518B-6DCCB31D868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 - guidance</a:t>
            </a:r>
          </a:p>
        </p:txBody>
      </p:sp>
      <p:sp>
        <p:nvSpPr>
          <p:cNvPr id="3" name="TextBox 2">
            <a:extLst>
              <a:ext uri="{FF2B5EF4-FFF2-40B4-BE49-F238E27FC236}">
                <a16:creationId xmlns:a16="http://schemas.microsoft.com/office/drawing/2014/main" id="{D48D2CF7-DA3F-9655-6032-34507B6E9EEA}"/>
              </a:ext>
            </a:extLst>
          </p:cNvPr>
          <p:cNvSpPr txBox="1"/>
          <p:nvPr/>
        </p:nvSpPr>
        <p:spPr>
          <a:xfrm>
            <a:off x="525273" y="1274564"/>
            <a:ext cx="10671995" cy="43088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28,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b="1" dirty="0">
                <a:solidFill>
                  <a:srgbClr val="222222"/>
                </a:solidFill>
                <a:latin typeface="Calibri" panose="020F0502020204030204" pitchFamily="34" charset="0"/>
                <a:ea typeface="Aptos" panose="020B0004020202020204" pitchFamily="34" charset="0"/>
              </a:rPr>
              <a:t>Q: Is this a freeze on all Federal financial assistance?</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 No, the pause does not apply across-the-board. It is expressly limited to programs, projects, and activities implicated by the President’s Executive Orders, such as ending DEI, the green new deal, and funding nongovernmental organizations that undermine the national interest.</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b="1" dirty="0">
                <a:solidFill>
                  <a:srgbClr val="222222"/>
                </a:solidFill>
                <a:latin typeface="Calibri" panose="020F0502020204030204" pitchFamily="34" charset="0"/>
                <a:ea typeface="Aptos" panose="020B0004020202020204" pitchFamily="34" charset="0"/>
              </a:rPr>
              <a:t>Q: Is this a freeze on benefits to Americans like SNAP or student loans?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 No, any program that provides direct benefits to Americans is explicitly excluded from the pause and exempted from this review process. In addition to Social Security and Medicare, already explicitly excluded in the guidance, mandatory programs like Medicaid and SNAP will continue without pause. </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Funds for small businesses, farmers, Pell grants, Head Start, rental assistance, and other similar programs will not be paused. If agencies are concerned that these programs may implicate the President’s Executive Orders, they should consult OMB to begin to unwind these objectionable policies without a pause in the payments.</a:t>
            </a:r>
          </a:p>
        </p:txBody>
      </p:sp>
      <p:sp>
        <p:nvSpPr>
          <p:cNvPr id="2" name="TextBox 1">
            <a:extLst>
              <a:ext uri="{FF2B5EF4-FFF2-40B4-BE49-F238E27FC236}">
                <a16:creationId xmlns:a16="http://schemas.microsoft.com/office/drawing/2014/main" id="{4F88A81C-EBA8-D156-D600-4F00213EA303}"/>
              </a:ext>
            </a:extLst>
          </p:cNvPr>
          <p:cNvSpPr txBox="1"/>
          <p:nvPr/>
        </p:nvSpPr>
        <p:spPr>
          <a:xfrm>
            <a:off x="2291767" y="5873261"/>
            <a:ext cx="7139006"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file:///C:/Users/Tom/AppData/Local/Microsoft/Windows/INetCache/Content.Outlook/YJ3BN7YT/FILE_1892.pdf</a:t>
            </a:r>
          </a:p>
        </p:txBody>
      </p:sp>
    </p:spTree>
    <p:extLst>
      <p:ext uri="{BB962C8B-B14F-4D97-AF65-F5344CB8AC3E}">
        <p14:creationId xmlns:p14="http://schemas.microsoft.com/office/powerpoint/2010/main" val="331300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CB95E-2C2C-C5EC-9856-3794AAB370C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36F578-5708-CD73-9367-4B8BBCD472A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 - guidance</a:t>
            </a:r>
          </a:p>
        </p:txBody>
      </p:sp>
      <p:sp>
        <p:nvSpPr>
          <p:cNvPr id="3" name="TextBox 2">
            <a:extLst>
              <a:ext uri="{FF2B5EF4-FFF2-40B4-BE49-F238E27FC236}">
                <a16:creationId xmlns:a16="http://schemas.microsoft.com/office/drawing/2014/main" id="{A77AA58E-62C3-BF02-4D67-017ED5E7D394}"/>
              </a:ext>
            </a:extLst>
          </p:cNvPr>
          <p:cNvSpPr txBox="1"/>
          <p:nvPr/>
        </p:nvSpPr>
        <p:spPr>
          <a:xfrm>
            <a:off x="525272" y="1628507"/>
            <a:ext cx="10671995" cy="3600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28,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b="1" dirty="0">
                <a:solidFill>
                  <a:srgbClr val="222222"/>
                </a:solidFill>
                <a:latin typeface="Calibri" panose="020F0502020204030204" pitchFamily="34" charset="0"/>
                <a:ea typeface="Aptos" panose="020B0004020202020204" pitchFamily="34" charset="0"/>
              </a:rPr>
              <a:t>Q: Is the pause of federal financial assistance an impoundment?</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 No, it is not an impoundment under the Impoundment Control Act. It is a temporary pause to give agencies time to ensure that financial assistance conforms to the policies set out in the President’s Executive Orders, to the extent permitted by law.</a:t>
            </a:r>
          </a:p>
          <a:p>
            <a:pPr marL="0" marR="0"/>
            <a:r>
              <a:rPr lang="en-US" sz="1600" dirty="0">
                <a:solidFill>
                  <a:srgbClr val="222222"/>
                </a:solidFill>
                <a:latin typeface="Calibri" panose="020F0502020204030204" pitchFamily="34" charset="0"/>
                <a:ea typeface="Aptos" panose="020B0004020202020204" pitchFamily="34" charset="0"/>
              </a:rPr>
              <a:t>Temporary pauses are a necessary part of program implementation that have been ordered by past presidents to ensure that programs are being executed and funds spent in accordance with a new President’s policies and do not constitute impoundments.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b="1" dirty="0">
                <a:solidFill>
                  <a:srgbClr val="222222"/>
                </a:solidFill>
                <a:latin typeface="Calibri" panose="020F0502020204030204" pitchFamily="34" charset="0"/>
                <a:ea typeface="Aptos" panose="020B0004020202020204" pitchFamily="34" charset="0"/>
              </a:rPr>
              <a:t>Q: Why was this pause necessary?</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 To act as faithful stewards of taxpayer money, new administrations must review federal programs to ensure that they are being executed in accordance with the law and the new President’s policies. </a:t>
            </a:r>
          </a:p>
        </p:txBody>
      </p:sp>
      <p:sp>
        <p:nvSpPr>
          <p:cNvPr id="2" name="TextBox 1">
            <a:extLst>
              <a:ext uri="{FF2B5EF4-FFF2-40B4-BE49-F238E27FC236}">
                <a16:creationId xmlns:a16="http://schemas.microsoft.com/office/drawing/2014/main" id="{743FD7AB-5839-0CC9-3F0B-178E52F0B333}"/>
              </a:ext>
            </a:extLst>
          </p:cNvPr>
          <p:cNvSpPr txBox="1"/>
          <p:nvPr/>
        </p:nvSpPr>
        <p:spPr>
          <a:xfrm>
            <a:off x="2291767" y="5873261"/>
            <a:ext cx="7139006"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file:///C:/Users/Tom/AppData/Local/Microsoft/Windows/INetCache/Content.Outlook/YJ3BN7YT/FILE_1892.pdf</a:t>
            </a:r>
          </a:p>
        </p:txBody>
      </p:sp>
    </p:spTree>
    <p:extLst>
      <p:ext uri="{BB962C8B-B14F-4D97-AF65-F5344CB8AC3E}">
        <p14:creationId xmlns:p14="http://schemas.microsoft.com/office/powerpoint/2010/main" val="1219502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8D6E-7CD1-73E5-77A2-3A0DB5CFF0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AEF1EB-27B0-C583-8F33-E0CA348E4466}"/>
              </a:ext>
            </a:extLst>
          </p:cNvPr>
          <p:cNvSpPr>
            <a:spLocks noGrp="1"/>
          </p:cNvSpPr>
          <p:nvPr>
            <p:ph type="title"/>
          </p:nvPr>
        </p:nvSpPr>
        <p:spPr>
          <a:xfrm>
            <a:off x="1318846" y="252809"/>
            <a:ext cx="9554308" cy="1392871"/>
          </a:xfrm>
        </p:spPr>
        <p:txBody>
          <a:bodyPr>
            <a:normAutofit fontScale="90000"/>
          </a:bodyPr>
          <a:lstStyle/>
          <a:p>
            <a:r>
              <a:rPr lang="en-US" dirty="0">
                <a:solidFill>
                  <a:srgbClr val="680808"/>
                </a:solidFill>
              </a:rPr>
              <a:t>Department of education guidance</a:t>
            </a:r>
          </a:p>
        </p:txBody>
      </p:sp>
      <p:pic>
        <p:nvPicPr>
          <p:cNvPr id="3" name="Picture 2">
            <a:extLst>
              <a:ext uri="{FF2B5EF4-FFF2-40B4-BE49-F238E27FC236}">
                <a16:creationId xmlns:a16="http://schemas.microsoft.com/office/drawing/2014/main" id="{668ADA1B-D679-6FFB-10E7-8AEB76A376B3}"/>
              </a:ext>
            </a:extLst>
          </p:cNvPr>
          <p:cNvPicPr>
            <a:picLocks noChangeAspect="1"/>
          </p:cNvPicPr>
          <p:nvPr/>
        </p:nvPicPr>
        <p:blipFill>
          <a:blip r:embed="rId2"/>
          <a:stretch>
            <a:fillRect/>
          </a:stretch>
        </p:blipFill>
        <p:spPr>
          <a:xfrm>
            <a:off x="2379109" y="1463040"/>
            <a:ext cx="7433781" cy="3931920"/>
          </a:xfrm>
          <a:prstGeom prst="rect">
            <a:avLst/>
          </a:prstGeom>
        </p:spPr>
      </p:pic>
      <p:sp>
        <p:nvSpPr>
          <p:cNvPr id="5" name="TextBox 4">
            <a:extLst>
              <a:ext uri="{FF2B5EF4-FFF2-40B4-BE49-F238E27FC236}">
                <a16:creationId xmlns:a16="http://schemas.microsoft.com/office/drawing/2014/main" id="{E0E58F36-15C7-0CC2-35BC-BDB7388F4573}"/>
              </a:ext>
            </a:extLst>
          </p:cNvPr>
          <p:cNvSpPr txBox="1"/>
          <p:nvPr/>
        </p:nvSpPr>
        <p:spPr>
          <a:xfrm>
            <a:off x="799421" y="5871695"/>
            <a:ext cx="10593156"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https://fsapartners.ed.gov/knowledge-center/library/electronic-announcements/2025-01-28/guidance-related-temporary-pause-federal-financial-assistance-programs</a:t>
            </a:r>
          </a:p>
        </p:txBody>
      </p:sp>
    </p:spTree>
    <p:extLst>
      <p:ext uri="{BB962C8B-B14F-4D97-AF65-F5344CB8AC3E}">
        <p14:creationId xmlns:p14="http://schemas.microsoft.com/office/powerpoint/2010/main" val="2253514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E76B-F3F2-BE73-E86F-19989FD9A59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E64D0AA-F232-72EC-009B-E3CF79E5810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Department of education guidance</a:t>
            </a:r>
          </a:p>
        </p:txBody>
      </p:sp>
      <p:sp>
        <p:nvSpPr>
          <p:cNvPr id="3" name="TextBox 2">
            <a:extLst>
              <a:ext uri="{FF2B5EF4-FFF2-40B4-BE49-F238E27FC236}">
                <a16:creationId xmlns:a16="http://schemas.microsoft.com/office/drawing/2014/main" id="{07169C04-947A-843A-5E1A-84FC6687F7BB}"/>
              </a:ext>
            </a:extLst>
          </p:cNvPr>
          <p:cNvSpPr txBox="1"/>
          <p:nvPr/>
        </p:nvSpPr>
        <p:spPr>
          <a:xfrm>
            <a:off x="525273" y="1643896"/>
            <a:ext cx="10671995"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28,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Posted Date January 28, 2025</a:t>
            </a:r>
          </a:p>
          <a:p>
            <a:pPr marL="0" marR="0"/>
            <a:r>
              <a:rPr lang="en-US" sz="1600" dirty="0">
                <a:solidFill>
                  <a:srgbClr val="222222"/>
                </a:solidFill>
                <a:latin typeface="Calibri" panose="020F0502020204030204" pitchFamily="34" charset="0"/>
                <a:ea typeface="Aptos" panose="020B0004020202020204" pitchFamily="34" charset="0"/>
              </a:rPr>
              <a:t>Author Federal Student Aid</a:t>
            </a:r>
          </a:p>
          <a:p>
            <a:pPr marL="0" marR="0"/>
            <a:r>
              <a:rPr lang="en-US" sz="1600" dirty="0">
                <a:solidFill>
                  <a:srgbClr val="222222"/>
                </a:solidFill>
                <a:latin typeface="Calibri" panose="020F0502020204030204" pitchFamily="34" charset="0"/>
                <a:ea typeface="Aptos" panose="020B0004020202020204" pitchFamily="34" charset="0"/>
              </a:rPr>
              <a:t>Electronic Announcement ID GENERAL-25-09</a:t>
            </a:r>
          </a:p>
          <a:p>
            <a:pPr marL="0" marR="0"/>
            <a:r>
              <a:rPr lang="en-US" sz="1600" dirty="0">
                <a:solidFill>
                  <a:srgbClr val="222222"/>
                </a:solidFill>
                <a:latin typeface="Calibri" panose="020F0502020204030204" pitchFamily="34" charset="0"/>
                <a:ea typeface="Aptos" panose="020B0004020202020204" pitchFamily="34" charset="0"/>
              </a:rPr>
              <a:t>Subject Guidance Related to Temporary Pause of Federal Financial Assistance Programs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The U.S. Department of Education is currently reviewing the full impact of the memo issued by the Office of Management and Budget on Jan. 27, 2025, to temporarily pause federal financial assistance programs.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b="1" dirty="0">
                <a:solidFill>
                  <a:srgbClr val="222222"/>
                </a:solidFill>
                <a:latin typeface="Calibri" panose="020F0502020204030204" pitchFamily="34" charset="0"/>
                <a:ea typeface="Aptos" panose="020B0004020202020204" pitchFamily="34" charset="0"/>
              </a:rPr>
              <a:t>Per the memo, the pause does not impact “assistance received directly by individuals.” This includes Title IV, HEA funds, which are provided to individual students.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We will provide additional updates as they become available.</a:t>
            </a:r>
          </a:p>
        </p:txBody>
      </p:sp>
    </p:spTree>
    <p:extLst>
      <p:ext uri="{BB962C8B-B14F-4D97-AF65-F5344CB8AC3E}">
        <p14:creationId xmlns:p14="http://schemas.microsoft.com/office/powerpoint/2010/main" val="2839380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4AB603A-9763-A1A6-847F-19409F3160EF}"/>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A1F71DDC-E7EC-D4F2-2512-A9D7E33015C4}"/>
              </a:ext>
            </a:extLst>
          </p:cNvPr>
          <p:cNvSpPr>
            <a:spLocks noGrp="1"/>
          </p:cNvSpPr>
          <p:nvPr>
            <p:ph type="title"/>
          </p:nvPr>
        </p:nvSpPr>
        <p:spPr>
          <a:xfrm>
            <a:off x="461110" y="2392678"/>
            <a:ext cx="3326650" cy="1791285"/>
          </a:xfrm>
        </p:spPr>
        <p:txBody>
          <a:bodyPr vert="horz" lIns="91440" tIns="45720" rIns="91440" bIns="45720" rtlCol="0" anchor="b">
            <a:normAutofit/>
          </a:bodyPr>
          <a:lstStyle/>
          <a:p>
            <a:pPr algn="ctr"/>
            <a:r>
              <a:rPr lang="en-US" sz="5600" dirty="0">
                <a:solidFill>
                  <a:srgbClr val="610707"/>
                </a:solidFill>
              </a:rPr>
              <a:t>Executive MEMOS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Red rectangular stamps with text&#10;&#10;Description automatically generated">
            <a:extLst>
              <a:ext uri="{FF2B5EF4-FFF2-40B4-BE49-F238E27FC236}">
                <a16:creationId xmlns:a16="http://schemas.microsoft.com/office/drawing/2014/main" id="{F0478012-56EF-D3EF-5B65-A59EAE7101B6}"/>
              </a:ext>
            </a:extLst>
          </p:cNvPr>
          <p:cNvPicPr>
            <a:picLocks noChangeAspect="1"/>
          </p:cNvPicPr>
          <p:nvPr/>
        </p:nvPicPr>
        <p:blipFill>
          <a:blip r:embed="rId4"/>
          <a:stretch>
            <a:fillRect/>
          </a:stretch>
        </p:blipFill>
        <p:spPr>
          <a:xfrm>
            <a:off x="5321367" y="1264839"/>
            <a:ext cx="6174771" cy="4322339"/>
          </a:xfrm>
          <a:prstGeom prst="rect">
            <a:avLst/>
          </a:prstGeom>
        </p:spPr>
      </p:pic>
    </p:spTree>
    <p:extLst>
      <p:ext uri="{BB962C8B-B14F-4D97-AF65-F5344CB8AC3E}">
        <p14:creationId xmlns:p14="http://schemas.microsoft.com/office/powerpoint/2010/main" val="792201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9A614-A0A4-821B-B577-85EA2D6BFF8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8958A2-1954-7FF7-1840-022EAAD41C7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 - Recission</a:t>
            </a:r>
          </a:p>
        </p:txBody>
      </p:sp>
      <p:sp>
        <p:nvSpPr>
          <p:cNvPr id="3" name="TextBox 2">
            <a:extLst>
              <a:ext uri="{FF2B5EF4-FFF2-40B4-BE49-F238E27FC236}">
                <a16:creationId xmlns:a16="http://schemas.microsoft.com/office/drawing/2014/main" id="{C7BB4FE4-29A8-C084-0312-4F017F675F68}"/>
              </a:ext>
            </a:extLst>
          </p:cNvPr>
          <p:cNvSpPr txBox="1"/>
          <p:nvPr/>
        </p:nvSpPr>
        <p:spPr>
          <a:xfrm>
            <a:off x="525272" y="1828562"/>
            <a:ext cx="10671995" cy="2339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29,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M-25-13</a:t>
            </a:r>
          </a:p>
          <a:p>
            <a:pPr marL="0" marR="0"/>
            <a:r>
              <a:rPr lang="en-US" sz="1600" dirty="0">
                <a:solidFill>
                  <a:srgbClr val="222222"/>
                </a:solidFill>
                <a:latin typeface="Calibri" panose="020F0502020204030204" pitchFamily="34" charset="0"/>
                <a:ea typeface="Aptos" panose="020B0004020202020204" pitchFamily="34" charset="0"/>
              </a:rPr>
              <a:t>MEMORANDUM FOR HEADS OF EXECUTIVE DEPARTMENTS AND AGENCIES</a:t>
            </a:r>
          </a:p>
          <a:p>
            <a:pPr marL="0" marR="0"/>
            <a:r>
              <a:rPr lang="en-US" sz="1600" dirty="0">
                <a:solidFill>
                  <a:srgbClr val="222222"/>
                </a:solidFill>
                <a:latin typeface="Calibri" panose="020F0502020204030204" pitchFamily="34" charset="0"/>
                <a:ea typeface="Aptos" panose="020B0004020202020204" pitchFamily="34" charset="0"/>
              </a:rPr>
              <a:t>FROM: Matthew J. </a:t>
            </a:r>
            <a:r>
              <a:rPr lang="en-US" sz="1600" dirty="0" err="1">
                <a:solidFill>
                  <a:srgbClr val="222222"/>
                </a:solidFill>
                <a:latin typeface="Calibri" panose="020F0502020204030204" pitchFamily="34" charset="0"/>
                <a:ea typeface="Aptos" panose="020B0004020202020204" pitchFamily="34" charset="0"/>
              </a:rPr>
              <a:t>Vaeth</a:t>
            </a:r>
            <a:r>
              <a:rPr lang="en-US" sz="1600" dirty="0">
                <a:solidFill>
                  <a:srgbClr val="222222"/>
                </a:solidFill>
                <a:latin typeface="Calibri" panose="020F0502020204030204" pitchFamily="34" charset="0"/>
                <a:ea typeface="Aptos" panose="020B0004020202020204" pitchFamily="34" charset="0"/>
              </a:rPr>
              <a:t>, Acting Director, Office of Management and Budget</a:t>
            </a:r>
          </a:p>
          <a:p>
            <a:pPr marL="0" marR="0"/>
            <a:r>
              <a:rPr lang="en-US" sz="1600" dirty="0">
                <a:solidFill>
                  <a:srgbClr val="222222"/>
                </a:solidFill>
                <a:latin typeface="Calibri" panose="020F0502020204030204" pitchFamily="34" charset="0"/>
                <a:ea typeface="Aptos" panose="020B0004020202020204" pitchFamily="34" charset="0"/>
              </a:rPr>
              <a:t>SUBJECT: Temporary Pause of Agency Grant, Loan, and Other Financial Assistance Programs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OMB Memorandum M-25-13 is rescinded. If you have questions about implementing the President's Executive Orders, please contact your agency General Counsel.</a:t>
            </a:r>
          </a:p>
        </p:txBody>
      </p:sp>
    </p:spTree>
    <p:extLst>
      <p:ext uri="{BB962C8B-B14F-4D97-AF65-F5344CB8AC3E}">
        <p14:creationId xmlns:p14="http://schemas.microsoft.com/office/powerpoint/2010/main" val="597707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CC1C928-B3FB-2B1C-3F0C-4BA8135630F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4483653-FA42-1E4E-DF48-DCB079A9B7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9E1AD610-A46C-90A6-1BFD-FDB35E0D6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09038A9F-8484-9639-E160-E5AB56AC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D4062831-3A68-59B8-6B92-2E4A9771C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ED2A50BF-1F2A-057B-91AA-42645798A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395F67C9-3930-C5F6-6267-77E3FED72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90945D8D-953C-8CA7-31A9-214C629B6E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496E8FD8-C2C1-9F1A-5B90-8BE22C224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E2876C9-5CE3-F625-5E32-EB7844283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A2F7BE1A-58F2-0FA1-A362-9309289278CF}"/>
              </a:ext>
            </a:extLst>
          </p:cNvPr>
          <p:cNvSpPr>
            <a:spLocks noGrp="1"/>
          </p:cNvSpPr>
          <p:nvPr>
            <p:ph type="title"/>
          </p:nvPr>
        </p:nvSpPr>
        <p:spPr>
          <a:xfrm>
            <a:off x="461110" y="2378648"/>
            <a:ext cx="3326650" cy="1819345"/>
          </a:xfrm>
        </p:spPr>
        <p:txBody>
          <a:bodyPr vert="horz" lIns="91440" tIns="45720" rIns="91440" bIns="45720" rtlCol="0" anchor="b">
            <a:normAutofit/>
          </a:bodyPr>
          <a:lstStyle/>
          <a:p>
            <a:pPr algn="ctr"/>
            <a:r>
              <a:rPr lang="en-US" sz="5600" dirty="0">
                <a:solidFill>
                  <a:srgbClr val="610707"/>
                </a:solidFill>
              </a:rPr>
              <a:t>Executive Orders</a:t>
            </a:r>
          </a:p>
        </p:txBody>
      </p:sp>
      <p:sp>
        <p:nvSpPr>
          <p:cNvPr id="27" name="Rectangle 26">
            <a:extLst>
              <a:ext uri="{FF2B5EF4-FFF2-40B4-BE49-F238E27FC236}">
                <a16:creationId xmlns:a16="http://schemas.microsoft.com/office/drawing/2014/main" id="{ABA789CF-A447-1FBB-2A13-7C773649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919B58B8-5CB0-28ED-6478-33340E416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B6C4C5D-8C9E-9748-DC70-B841508EB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34D4A1D0-E592-4659-F9B0-7715A3E9C1DD}"/>
              </a:ext>
            </a:extLst>
          </p:cNvPr>
          <p:cNvPicPr>
            <a:picLocks noChangeAspect="1"/>
          </p:cNvPicPr>
          <p:nvPr/>
        </p:nvPicPr>
        <p:blipFill>
          <a:blip r:embed="rId4"/>
          <a:stretch>
            <a:fillRect/>
          </a:stretch>
        </p:blipFill>
        <p:spPr>
          <a:xfrm>
            <a:off x="5321367" y="2121588"/>
            <a:ext cx="6174771" cy="2608841"/>
          </a:xfrm>
          <a:prstGeom prst="rect">
            <a:avLst/>
          </a:prstGeom>
        </p:spPr>
      </p:pic>
    </p:spTree>
    <p:extLst>
      <p:ext uri="{BB962C8B-B14F-4D97-AF65-F5344CB8AC3E}">
        <p14:creationId xmlns:p14="http://schemas.microsoft.com/office/powerpoint/2010/main" val="2257969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7E399BB-1C1C-62DF-A159-6DFC421B7299}"/>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D15ADB17-0BD3-8C76-4364-9DF158E7CFD8}"/>
              </a:ext>
            </a:extLst>
          </p:cNvPr>
          <p:cNvSpPr>
            <a:spLocks noGrp="1"/>
          </p:cNvSpPr>
          <p:nvPr>
            <p:ph type="title"/>
          </p:nvPr>
        </p:nvSpPr>
        <p:spPr>
          <a:xfrm>
            <a:off x="461110" y="2432678"/>
            <a:ext cx="3326650" cy="1711286"/>
          </a:xfrm>
        </p:spPr>
        <p:txBody>
          <a:bodyPr vert="horz" lIns="91440" tIns="45720" rIns="91440" bIns="45720" rtlCol="0" anchor="b">
            <a:normAutofit/>
          </a:bodyPr>
          <a:lstStyle/>
          <a:p>
            <a:pPr algn="ctr"/>
            <a:r>
              <a:rPr lang="en-US" sz="5600" dirty="0">
                <a:solidFill>
                  <a:srgbClr val="610707"/>
                </a:solidFill>
              </a:rPr>
              <a:t>Executive Orders</a:t>
            </a:r>
          </a:p>
        </p:txBody>
      </p:sp>
      <p:sp>
        <p:nvSpPr>
          <p:cNvPr id="54" name="Rectangle 5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D6F634A7-8716-2596-9419-28881EF07AF4}"/>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4235964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1E2669B-18A9-9624-DDA8-9D44DA8E6A0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2006663E-E7C6-4740-91EF-F49426E3E6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0E1EC02D-0083-41E1-BA4D-520B94079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5"/>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D2B5D8E-341B-1036-B145-ECBE52499424}"/>
              </a:ext>
            </a:extLst>
          </p:cNvPr>
          <p:cNvSpPr>
            <a:spLocks noGrp="1"/>
          </p:cNvSpPr>
          <p:nvPr>
            <p:ph type="title"/>
          </p:nvPr>
        </p:nvSpPr>
        <p:spPr>
          <a:xfrm>
            <a:off x="691547" y="4716401"/>
            <a:ext cx="10805790" cy="1402667"/>
          </a:xfrm>
        </p:spPr>
        <p:txBody>
          <a:bodyPr vert="horz" lIns="91440" tIns="45720" rIns="91440" bIns="45720" rtlCol="0" anchor="b">
            <a:normAutofit fontScale="90000"/>
          </a:bodyPr>
          <a:lstStyle/>
          <a:p>
            <a:pPr algn="ctr"/>
            <a:r>
              <a:rPr lang="en-US" dirty="0">
                <a:solidFill>
                  <a:srgbClr val="610707"/>
                </a:solidFill>
              </a:rPr>
              <a:t>Trump Administrative Actions</a:t>
            </a:r>
            <a:br>
              <a:rPr lang="en-US" dirty="0">
                <a:solidFill>
                  <a:srgbClr val="610707"/>
                </a:solidFill>
              </a:rPr>
            </a:br>
            <a:r>
              <a:rPr lang="en-US" dirty="0">
                <a:solidFill>
                  <a:srgbClr val="610707"/>
                </a:solidFill>
              </a:rPr>
              <a:t> This Week</a:t>
            </a:r>
          </a:p>
        </p:txBody>
      </p:sp>
      <p:sp>
        <p:nvSpPr>
          <p:cNvPr id="25" name="5-Point Star 31">
            <a:extLst>
              <a:ext uri="{FF2B5EF4-FFF2-40B4-BE49-F238E27FC236}">
                <a16:creationId xmlns:a16="http://schemas.microsoft.com/office/drawing/2014/main" id="{05C80F73-7ED6-43AE-9852-0A1FA05F6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3A43EBFE-9D7B-4102-912D-F0BF7BE0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643FD050-BDF2-3E1A-7B37-4E68CCF08F79}"/>
              </a:ext>
            </a:extLst>
          </p:cNvPr>
          <p:cNvPicPr>
            <a:picLocks noChangeAspect="1"/>
          </p:cNvPicPr>
          <p:nvPr/>
        </p:nvPicPr>
        <p:blipFill>
          <a:blip r:embed="rId4"/>
          <a:stretch>
            <a:fillRect/>
          </a:stretch>
        </p:blipFill>
        <p:spPr>
          <a:xfrm>
            <a:off x="915152" y="691546"/>
            <a:ext cx="10358579" cy="2874505"/>
          </a:xfrm>
          <a:prstGeom prst="rect">
            <a:avLst/>
          </a:prstGeom>
        </p:spPr>
      </p:pic>
    </p:spTree>
    <p:extLst>
      <p:ext uri="{BB962C8B-B14F-4D97-AF65-F5344CB8AC3E}">
        <p14:creationId xmlns:p14="http://schemas.microsoft.com/office/powerpoint/2010/main" val="3959743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CDC121D-2FEC-F994-FEB6-362AB0F66094}"/>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312BB86A-444F-7442-C1B8-AF2548DDDA79}"/>
              </a:ext>
            </a:extLst>
          </p:cNvPr>
          <p:cNvSpPr>
            <a:spLocks noGrp="1"/>
          </p:cNvSpPr>
          <p:nvPr>
            <p:ph type="title"/>
          </p:nvPr>
        </p:nvSpPr>
        <p:spPr>
          <a:xfrm>
            <a:off x="461110" y="2440874"/>
            <a:ext cx="3326650" cy="1719005"/>
          </a:xfrm>
        </p:spPr>
        <p:txBody>
          <a:bodyPr vert="horz" lIns="91440" tIns="45720" rIns="91440" bIns="45720" rtlCol="0" anchor="b">
            <a:normAutofit/>
          </a:bodyPr>
          <a:lstStyle/>
          <a:p>
            <a:pPr algn="ctr"/>
            <a:r>
              <a:rPr lang="en-US" sz="5600" dirty="0">
                <a:solidFill>
                  <a:srgbClr val="610707"/>
                </a:solidFill>
              </a:rPr>
              <a:t>Executive Orders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screen with white text&#10;&#10;Description automatically generated">
            <a:extLst>
              <a:ext uri="{FF2B5EF4-FFF2-40B4-BE49-F238E27FC236}">
                <a16:creationId xmlns:a16="http://schemas.microsoft.com/office/drawing/2014/main" id="{2F20C0CE-08A8-8AB8-FED8-DC7DBC83DA13}"/>
              </a:ext>
            </a:extLst>
          </p:cNvPr>
          <p:cNvPicPr>
            <a:picLocks noChangeAspect="1"/>
          </p:cNvPicPr>
          <p:nvPr/>
        </p:nvPicPr>
        <p:blipFill>
          <a:blip r:embed="rId4"/>
          <a:stretch>
            <a:fillRect/>
          </a:stretch>
        </p:blipFill>
        <p:spPr>
          <a:xfrm>
            <a:off x="5321367" y="2021248"/>
            <a:ext cx="6174771" cy="2809520"/>
          </a:xfrm>
          <a:prstGeom prst="rect">
            <a:avLst/>
          </a:prstGeom>
        </p:spPr>
      </p:pic>
    </p:spTree>
    <p:extLst>
      <p:ext uri="{BB962C8B-B14F-4D97-AF65-F5344CB8AC3E}">
        <p14:creationId xmlns:p14="http://schemas.microsoft.com/office/powerpoint/2010/main" val="1311147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61F30E6-C294-8B41-0823-7F3C2BFD0EC3}"/>
            </a:ext>
          </a:extLst>
        </p:cNvPr>
        <p:cNvGrpSpPr/>
        <p:nvPr/>
      </p:nvGrpSpPr>
      <p:grpSpPr>
        <a:xfrm>
          <a:off x="0" y="0"/>
          <a:ext cx="0" cy="0"/>
          <a:chOff x="0" y="0"/>
          <a:chExt cx="0" cy="0"/>
        </a:xfrm>
      </p:grpSpPr>
      <p:pic>
        <p:nvPicPr>
          <p:cNvPr id="90" name="Picture 8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 name="Picture 10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4" name="Rectangle 10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62990201-552F-7700-8852-8668110F7686}"/>
              </a:ext>
            </a:extLst>
          </p:cNvPr>
          <p:cNvSpPr>
            <a:spLocks noGrp="1"/>
          </p:cNvSpPr>
          <p:nvPr>
            <p:ph type="title"/>
          </p:nvPr>
        </p:nvSpPr>
        <p:spPr>
          <a:xfrm>
            <a:off x="461110" y="2232545"/>
            <a:ext cx="3326650" cy="1873347"/>
          </a:xfrm>
        </p:spPr>
        <p:txBody>
          <a:bodyPr vert="horz" lIns="91440" tIns="45720" rIns="91440" bIns="45720" rtlCol="0" anchor="b">
            <a:normAutofit/>
          </a:bodyPr>
          <a:lstStyle/>
          <a:p>
            <a:pPr algn="ctr"/>
            <a:r>
              <a:rPr lang="en-US" sz="5600" dirty="0">
                <a:solidFill>
                  <a:srgbClr val="610707"/>
                </a:solidFill>
              </a:rPr>
              <a:t>Executive Orders</a:t>
            </a:r>
          </a:p>
        </p:txBody>
      </p:sp>
      <p:sp>
        <p:nvSpPr>
          <p:cNvPr id="108" name="Rectangle 10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Rectangle 10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2" name="Rectangle 11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0547D930-6082-411A-1954-531C12E373F2}"/>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887409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DB25161-4F8E-BC18-3DFC-B644CD7524BA}"/>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7"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9" name="Picture 128">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1" name="Rectangle 130">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9047E343-1EB8-A922-CB37-780AF5E97F38}"/>
              </a:ext>
            </a:extLst>
          </p:cNvPr>
          <p:cNvSpPr>
            <a:spLocks noGrp="1"/>
          </p:cNvSpPr>
          <p:nvPr>
            <p:ph type="title"/>
          </p:nvPr>
        </p:nvSpPr>
        <p:spPr>
          <a:xfrm>
            <a:off x="461110" y="2319419"/>
            <a:ext cx="3326650" cy="1711286"/>
          </a:xfrm>
        </p:spPr>
        <p:txBody>
          <a:bodyPr vert="horz" lIns="91440" tIns="45720" rIns="91440" bIns="45720" rtlCol="0" anchor="b">
            <a:normAutofit/>
          </a:bodyPr>
          <a:lstStyle/>
          <a:p>
            <a:pPr algn="ctr"/>
            <a:r>
              <a:rPr lang="en-US" sz="5600" dirty="0">
                <a:solidFill>
                  <a:srgbClr val="610707"/>
                </a:solidFill>
              </a:rPr>
              <a:t>Executive Orders</a:t>
            </a:r>
          </a:p>
        </p:txBody>
      </p:sp>
      <p:sp>
        <p:nvSpPr>
          <p:cNvPr id="135" name="Rectangle 134">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7" name="Rectangle 136">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Rectangle 138">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78183E41-9D7E-AD80-6605-CCE3F2F55F07}"/>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4112480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C106D48-AA8D-1398-12F4-DAD3C13FF2BB}"/>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85697C2A-FF28-FB56-F949-600CC8201EA7}"/>
              </a:ext>
            </a:extLst>
          </p:cNvPr>
          <p:cNvSpPr>
            <a:spLocks noGrp="1"/>
          </p:cNvSpPr>
          <p:nvPr>
            <p:ph type="title"/>
          </p:nvPr>
        </p:nvSpPr>
        <p:spPr>
          <a:xfrm>
            <a:off x="472421" y="2374789"/>
            <a:ext cx="3326650" cy="1827063"/>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FF3B6919-7490-082B-E81C-3EAD164C0A70}"/>
              </a:ext>
            </a:extLst>
          </p:cNvPr>
          <p:cNvPicPr>
            <a:picLocks noChangeAspect="1"/>
          </p:cNvPicPr>
          <p:nvPr/>
        </p:nvPicPr>
        <p:blipFill>
          <a:blip r:embed="rId4"/>
          <a:stretch>
            <a:fillRect/>
          </a:stretch>
        </p:blipFill>
        <p:spPr>
          <a:xfrm>
            <a:off x="5321367" y="2129306"/>
            <a:ext cx="6174771" cy="2593404"/>
          </a:xfrm>
          <a:prstGeom prst="rect">
            <a:avLst/>
          </a:prstGeom>
        </p:spPr>
      </p:pic>
    </p:spTree>
    <p:extLst>
      <p:ext uri="{BB962C8B-B14F-4D97-AF65-F5344CB8AC3E}">
        <p14:creationId xmlns:p14="http://schemas.microsoft.com/office/powerpoint/2010/main" val="720391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F27445-B0F9-66C3-5E5B-774BC6E5BA3D}"/>
            </a:ext>
          </a:extLst>
        </p:cNvPr>
        <p:cNvGrpSpPr/>
        <p:nvPr/>
      </p:nvGrpSpPr>
      <p:grpSpPr>
        <a:xfrm>
          <a:off x="0" y="0"/>
          <a:ext cx="0" cy="0"/>
          <a:chOff x="0" y="0"/>
          <a:chExt cx="0" cy="0"/>
        </a:xfrm>
      </p:grpSpPr>
      <p:pic>
        <p:nvPicPr>
          <p:cNvPr id="144" name="Picture 143">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6"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8"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0"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2"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4"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6" name="Picture 155">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8" name="Rectangle 157">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1AC5D9C8-492D-6CF0-B3EB-2BDACE8C9775}"/>
              </a:ext>
            </a:extLst>
          </p:cNvPr>
          <p:cNvSpPr>
            <a:spLocks noGrp="1"/>
          </p:cNvSpPr>
          <p:nvPr>
            <p:ph type="title"/>
          </p:nvPr>
        </p:nvSpPr>
        <p:spPr>
          <a:xfrm>
            <a:off x="461110" y="2375094"/>
            <a:ext cx="3326650" cy="1826454"/>
          </a:xfrm>
        </p:spPr>
        <p:txBody>
          <a:bodyPr vert="horz" lIns="91440" tIns="45720" rIns="91440" bIns="45720" rtlCol="0" anchor="b">
            <a:normAutofit/>
          </a:bodyPr>
          <a:lstStyle/>
          <a:p>
            <a:pPr algn="ctr"/>
            <a:r>
              <a:rPr lang="en-US" sz="5600" dirty="0">
                <a:solidFill>
                  <a:srgbClr val="610707"/>
                </a:solidFill>
              </a:rPr>
              <a:t>Executive Orders</a:t>
            </a:r>
          </a:p>
        </p:txBody>
      </p:sp>
      <p:sp>
        <p:nvSpPr>
          <p:cNvPr id="162" name="Rectangle 161">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 name="Rectangle 163">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6" name="Rectangle 165">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856C76C5-2899-7EC4-8912-BDFE15AE8B88}"/>
              </a:ext>
            </a:extLst>
          </p:cNvPr>
          <p:cNvPicPr>
            <a:picLocks noChangeAspect="1"/>
          </p:cNvPicPr>
          <p:nvPr/>
        </p:nvPicPr>
        <p:blipFill>
          <a:blip r:embed="rId4"/>
          <a:stretch>
            <a:fillRect/>
          </a:stretch>
        </p:blipFill>
        <p:spPr>
          <a:xfrm>
            <a:off x="5321367" y="2021248"/>
            <a:ext cx="6174771" cy="2809520"/>
          </a:xfrm>
          <a:prstGeom prst="rect">
            <a:avLst/>
          </a:prstGeom>
        </p:spPr>
      </p:pic>
    </p:spTree>
    <p:extLst>
      <p:ext uri="{BB962C8B-B14F-4D97-AF65-F5344CB8AC3E}">
        <p14:creationId xmlns:p14="http://schemas.microsoft.com/office/powerpoint/2010/main" val="4109052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AFB5BCC-DB74-3B65-1832-544E408F792F}"/>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83E6D597-62CD-AE28-83CB-D0379D151390}"/>
              </a:ext>
            </a:extLst>
          </p:cNvPr>
          <p:cNvSpPr>
            <a:spLocks noGrp="1"/>
          </p:cNvSpPr>
          <p:nvPr>
            <p:ph type="title"/>
          </p:nvPr>
        </p:nvSpPr>
        <p:spPr>
          <a:xfrm>
            <a:off x="461110" y="2473073"/>
            <a:ext cx="3326650" cy="1630496"/>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1711BC4A-7E51-BB08-0C02-AA6C6B8EDD3F}"/>
              </a:ext>
            </a:extLst>
          </p:cNvPr>
          <p:cNvPicPr>
            <a:picLocks noChangeAspect="1"/>
          </p:cNvPicPr>
          <p:nvPr/>
        </p:nvPicPr>
        <p:blipFill>
          <a:blip r:embed="rId4"/>
          <a:stretch>
            <a:fillRect/>
          </a:stretch>
        </p:blipFill>
        <p:spPr>
          <a:xfrm>
            <a:off x="5321367" y="2661881"/>
            <a:ext cx="6174771" cy="1528255"/>
          </a:xfrm>
          <a:prstGeom prst="rect">
            <a:avLst/>
          </a:prstGeom>
        </p:spPr>
      </p:pic>
    </p:spTree>
    <p:extLst>
      <p:ext uri="{BB962C8B-B14F-4D97-AF65-F5344CB8AC3E}">
        <p14:creationId xmlns:p14="http://schemas.microsoft.com/office/powerpoint/2010/main" val="2133578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4CAC0DB9-9736-DA8D-E55E-6035BCA49DC6}"/>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FDBA0D6A-B66B-D580-70DD-67DB4CE95E54}"/>
              </a:ext>
            </a:extLst>
          </p:cNvPr>
          <p:cNvSpPr>
            <a:spLocks noGrp="1"/>
          </p:cNvSpPr>
          <p:nvPr>
            <p:ph type="title"/>
          </p:nvPr>
        </p:nvSpPr>
        <p:spPr>
          <a:xfrm>
            <a:off x="461110" y="2205066"/>
            <a:ext cx="3326650" cy="1928305"/>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5EF018A1-7BC0-49B3-BFD7-37A9E4261F49}"/>
              </a:ext>
            </a:extLst>
          </p:cNvPr>
          <p:cNvPicPr>
            <a:picLocks noChangeAspect="1"/>
          </p:cNvPicPr>
          <p:nvPr/>
        </p:nvPicPr>
        <p:blipFill>
          <a:blip r:embed="rId4"/>
          <a:stretch>
            <a:fillRect/>
          </a:stretch>
        </p:blipFill>
        <p:spPr>
          <a:xfrm>
            <a:off x="5321367" y="2461200"/>
            <a:ext cx="6174771" cy="1929616"/>
          </a:xfrm>
          <a:prstGeom prst="rect">
            <a:avLst/>
          </a:prstGeom>
        </p:spPr>
      </p:pic>
    </p:spTree>
    <p:extLst>
      <p:ext uri="{BB962C8B-B14F-4D97-AF65-F5344CB8AC3E}">
        <p14:creationId xmlns:p14="http://schemas.microsoft.com/office/powerpoint/2010/main" val="1713914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9FB6-1C77-0E01-6298-3DC39E7E39C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C4B021A-D57B-F4D5-93BB-4EBA280870A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B1346F3C-2DC6-F80F-CB93-EB6569608FC6}"/>
              </a:ext>
            </a:extLst>
          </p:cNvPr>
          <p:cNvSpPr txBox="1"/>
          <p:nvPr/>
        </p:nvSpPr>
        <p:spPr>
          <a:xfrm>
            <a:off x="525272" y="1828562"/>
            <a:ext cx="10671995" cy="2831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 hereby order all executive departments and agencies to take the following steps: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(1)  Do not propose or issue any rule in any manner, including by sending a rule to the Office of the Federal Register (the “OFR”), until a department or agency head appointed or designated by the President after noon on January 20, 2025, reviews and approves the rule.  The department or agency head may delegate this power of review and approval to any other person so appointed or designated by the President, consistent with applicable law.  The Director or Acting Director of the Office of Management and Budget (the “OMB Director”) may exempt any rule that he deems necessary to address emergency situations or other urgent circumstances, including rules subject to statutory or judicial deadlines that require prompt action.</a:t>
            </a:r>
          </a:p>
        </p:txBody>
      </p:sp>
      <p:sp>
        <p:nvSpPr>
          <p:cNvPr id="2" name="TextBox 1">
            <a:extLst>
              <a:ext uri="{FF2B5EF4-FFF2-40B4-BE49-F238E27FC236}">
                <a16:creationId xmlns:a16="http://schemas.microsoft.com/office/drawing/2014/main" id="{96B44677-7D7B-FFDD-BFD0-8C2E4E5154FD}"/>
              </a:ext>
            </a:extLst>
          </p:cNvPr>
          <p:cNvSpPr txBox="1"/>
          <p:nvPr/>
        </p:nvSpPr>
        <p:spPr>
          <a:xfrm>
            <a:off x="2810434" y="5861538"/>
            <a:ext cx="610167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https://www.whitehouse.gov/presidential-actions/2025/01/regulatory-freeze-pending-review/</a:t>
            </a:r>
          </a:p>
        </p:txBody>
      </p:sp>
    </p:spTree>
    <p:extLst>
      <p:ext uri="{BB962C8B-B14F-4D97-AF65-F5344CB8AC3E}">
        <p14:creationId xmlns:p14="http://schemas.microsoft.com/office/powerpoint/2010/main" val="3370576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19C39-8DB8-49B9-D8D8-0F3288FB63D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4D97A4C-7475-3AB8-CF45-9240DC7796C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C86B9736-0002-41CF-7237-74AB6859B193}"/>
              </a:ext>
            </a:extLst>
          </p:cNvPr>
          <p:cNvSpPr txBox="1"/>
          <p:nvPr/>
        </p:nvSpPr>
        <p:spPr>
          <a:xfrm>
            <a:off x="525273" y="1397674"/>
            <a:ext cx="10671995"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 hereby order all executive departments and agencies to take the following steps: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(2)  Immediately withdraw any rules that have been sent to the OFR but not published in the Federal Register, so that they can be reviewed and approved as described in paragraph 1, subject to the exceptions described in paragraph 1. </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(3)  Consistent with applicable law and subject to the exceptions described in paragraph 1, consider postponing for 60 days from the date of this memorandum the effective date for any rules that have been published in the Federal Register, or any rules that have been issued in any manner but have not taken effect, for the purpose of reviewing any questions of fact, law, and policy that the rules may raise.  During this 60-day period, where appropriate and consistent with applicable law, consider opening a comment period to allow interested parties to provide comments about issues of fact, law, and policy raised by the rules postponed under this memorandum, and consider reevaluating pending petitions involving such rules.  As appropriate and consistent with applicable law, and where necessary to continue to review these questions of fact, law, and policy, consider further delaying, or publishing for notice and comment, proposed rules further delaying such rules beyond the 60-day period.</a:t>
            </a:r>
          </a:p>
        </p:txBody>
      </p:sp>
      <p:sp>
        <p:nvSpPr>
          <p:cNvPr id="2" name="TextBox 1">
            <a:extLst>
              <a:ext uri="{FF2B5EF4-FFF2-40B4-BE49-F238E27FC236}">
                <a16:creationId xmlns:a16="http://schemas.microsoft.com/office/drawing/2014/main" id="{518E3B97-7306-2B16-94BE-E363005EECDD}"/>
              </a:ext>
            </a:extLst>
          </p:cNvPr>
          <p:cNvSpPr txBox="1"/>
          <p:nvPr/>
        </p:nvSpPr>
        <p:spPr>
          <a:xfrm>
            <a:off x="2810434" y="5861538"/>
            <a:ext cx="610167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https://www.whitehouse.gov/presidential-actions/2025/01/regulatory-freeze-pending-review/</a:t>
            </a:r>
          </a:p>
        </p:txBody>
      </p:sp>
    </p:spTree>
    <p:extLst>
      <p:ext uri="{BB962C8B-B14F-4D97-AF65-F5344CB8AC3E}">
        <p14:creationId xmlns:p14="http://schemas.microsoft.com/office/powerpoint/2010/main" val="98751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A6B05-34C0-BE1D-16D1-743263F0FEA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839454E-7EBB-1ACF-50EA-1673B83A0AC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7237C5F2-A500-3803-49DD-5664997F8CEC}"/>
              </a:ext>
            </a:extLst>
          </p:cNvPr>
          <p:cNvSpPr txBox="1"/>
          <p:nvPr/>
        </p:nvSpPr>
        <p:spPr>
          <a:xfrm>
            <a:off x="525273" y="2136338"/>
            <a:ext cx="10671995"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 hereby order all executive departments and agencies to take the following steps: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(4)  Following the postponement described in paragraph 3, no further action needs to be taken for those rules that raise no substantial questions of fact, law, or policy.  For those rules that raise substantial questions of fact, law, or policy, agencies should notify and take further appropriate action in consultation with the OMB Director.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(5)  Comply in all circumstances with any applicable Executive Orders concerning regulatory management.</a:t>
            </a:r>
          </a:p>
        </p:txBody>
      </p:sp>
      <p:sp>
        <p:nvSpPr>
          <p:cNvPr id="2" name="TextBox 1">
            <a:extLst>
              <a:ext uri="{FF2B5EF4-FFF2-40B4-BE49-F238E27FC236}">
                <a16:creationId xmlns:a16="http://schemas.microsoft.com/office/drawing/2014/main" id="{8634FC1F-C220-E0FA-DDFD-A544C816A4A2}"/>
              </a:ext>
            </a:extLst>
          </p:cNvPr>
          <p:cNvSpPr txBox="1"/>
          <p:nvPr/>
        </p:nvSpPr>
        <p:spPr>
          <a:xfrm>
            <a:off x="2810434" y="5861538"/>
            <a:ext cx="610167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https://www.whitehouse.gov/presidential-actions/2025/01/regulatory-freeze-pending-review/</a:t>
            </a:r>
          </a:p>
        </p:txBody>
      </p:sp>
    </p:spTree>
    <p:extLst>
      <p:ext uri="{BB962C8B-B14F-4D97-AF65-F5344CB8AC3E}">
        <p14:creationId xmlns:p14="http://schemas.microsoft.com/office/powerpoint/2010/main" val="137421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2778-FC6F-0AB7-AA13-C68071AD5F49}"/>
            </a:ext>
          </a:extLst>
        </p:cNvPr>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E316246D-7CDE-1658-DC97-0D0174FE9E23}"/>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1058390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0CE9C-6971-C303-AA7B-E00291AD67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951A431-0374-43E4-3B9B-B054208066A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1EE8508C-7BC8-5455-298D-F1B6CFEE788C}"/>
              </a:ext>
            </a:extLst>
          </p:cNvPr>
          <p:cNvSpPr txBox="1"/>
          <p:nvPr/>
        </p:nvSpPr>
        <p:spPr>
          <a:xfrm>
            <a:off x="525272" y="1828562"/>
            <a:ext cx="10671995" cy="2831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As used in this memorandum, “rule” has the definition set forth in section 551(4), title 5, United States Code.  It also includes any “regulatory action,” as defined in section 3(e) of Executive Order 12866 of September 30, 1993, as amended, and any “guidance document” as defined in section 2(b) of Executive Order 13891 of October 9, 2019 (Promoting the Rule of Law Through Improved Agency Guidance Documents), when that order was in effect.  Thus, the requirements of this memorandum apply not only to “rules” as defined in section 551(4) of title 5, but also to any substantive action by an agency (normally published in the Federal Register) that promulgates or is expected to lead to the promulgation of a final rule or regulation, including notices of inquiry, advance notices of proposed rulemaking, and notices of proposed rulemaking.  They shall also apply to any agency statement of general applicability and future effect that sets forth a policy on a statutory, regulatory, or technical issue or an interpretation of a statutory or regulatory issue.</a:t>
            </a:r>
          </a:p>
        </p:txBody>
      </p:sp>
      <p:sp>
        <p:nvSpPr>
          <p:cNvPr id="2" name="TextBox 1">
            <a:extLst>
              <a:ext uri="{FF2B5EF4-FFF2-40B4-BE49-F238E27FC236}">
                <a16:creationId xmlns:a16="http://schemas.microsoft.com/office/drawing/2014/main" id="{7EA63800-D515-D36E-77D9-A1B4F5C7EE6C}"/>
              </a:ext>
            </a:extLst>
          </p:cNvPr>
          <p:cNvSpPr txBox="1"/>
          <p:nvPr/>
        </p:nvSpPr>
        <p:spPr>
          <a:xfrm>
            <a:off x="2810434" y="5861538"/>
            <a:ext cx="610167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https://www.whitehouse.gov/presidential-actions/2025/01/regulatory-freeze-pending-review/</a:t>
            </a:r>
          </a:p>
        </p:txBody>
      </p:sp>
    </p:spTree>
    <p:extLst>
      <p:ext uri="{BB962C8B-B14F-4D97-AF65-F5344CB8AC3E}">
        <p14:creationId xmlns:p14="http://schemas.microsoft.com/office/powerpoint/2010/main" val="2049609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F25E-B39E-0115-C509-0C51FB9084C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272FDEC-A004-81D3-A9D1-925050DAC9B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76CB04E0-06B0-6962-EBFA-D99C37DC67EF}"/>
              </a:ext>
            </a:extLst>
          </p:cNvPr>
          <p:cNvSpPr txBox="1"/>
          <p:nvPr/>
        </p:nvSpPr>
        <p:spPr>
          <a:xfrm>
            <a:off x="525272" y="1520785"/>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The OMB Director shall oversee the implementation of this memorandum, and any communications regarding any matters pertaining to this review should be addressed to the OMB Director.  The OMB Director is also authorized to establish a process to review pending collections of information under the Paperwork Reduction Act of 1995, as codified in chapter 35, title 44, United States Code, and to take actions that the OMB Director deems appropriate based on that review, consistent with applicable law.</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Should actions be identified that were undertaken before noon on January 20, 2025, that frustrate the purpose underlying this memorandum, I may modify or extend this memorandum, to require that department and agency heads consider taking steps to address those actions.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The OMB Director is authorized and directed to publish this memorandum in the Federal Register.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This memorandum shall be implemented consistent with applicable law. </a:t>
            </a:r>
          </a:p>
        </p:txBody>
      </p:sp>
      <p:sp>
        <p:nvSpPr>
          <p:cNvPr id="2" name="TextBox 1">
            <a:extLst>
              <a:ext uri="{FF2B5EF4-FFF2-40B4-BE49-F238E27FC236}">
                <a16:creationId xmlns:a16="http://schemas.microsoft.com/office/drawing/2014/main" id="{25A88AE8-C390-85BF-57D6-097CBD3E9745}"/>
              </a:ext>
            </a:extLst>
          </p:cNvPr>
          <p:cNvSpPr txBox="1"/>
          <p:nvPr/>
        </p:nvSpPr>
        <p:spPr>
          <a:xfrm>
            <a:off x="2810434" y="5861538"/>
            <a:ext cx="610167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https://www.whitehouse.gov/presidential-actions/2025/01/regulatory-freeze-pending-review/</a:t>
            </a:r>
          </a:p>
        </p:txBody>
      </p:sp>
    </p:spTree>
    <p:extLst>
      <p:ext uri="{BB962C8B-B14F-4D97-AF65-F5344CB8AC3E}">
        <p14:creationId xmlns:p14="http://schemas.microsoft.com/office/powerpoint/2010/main" val="2016991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1085DB2-91FA-2F34-5DD1-84C2E1639086}"/>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4"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D4FDF1D8-4FDC-D09E-2148-9707C1F19755}"/>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a question mark above his head&#10;&#10;Description automatically generated">
            <a:extLst>
              <a:ext uri="{FF2B5EF4-FFF2-40B4-BE49-F238E27FC236}">
                <a16:creationId xmlns:a16="http://schemas.microsoft.com/office/drawing/2014/main" id="{C976B4B2-5E05-BD69-6DB3-857A94B4CD27}"/>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1602912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a:solidFill>
                  <a:srgbClr val="610707"/>
                </a:solidFill>
              </a:rPr>
              <a:t>REGULATORY</a:t>
            </a:r>
            <a:br>
              <a:rPr lang="en-US" sz="6000">
                <a:solidFill>
                  <a:srgbClr val="610707"/>
                </a:solidFill>
              </a:rPr>
            </a:br>
            <a:r>
              <a:rPr lang="en-US" sz="600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572640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515F8-E485-546A-5004-8543BFA8503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6D2FD29-B7FC-2638-2517-3287E68FE77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Department of Education Appointees</a:t>
            </a:r>
          </a:p>
        </p:txBody>
      </p:sp>
      <p:sp>
        <p:nvSpPr>
          <p:cNvPr id="3" name="TextBox 2">
            <a:extLst>
              <a:ext uri="{FF2B5EF4-FFF2-40B4-BE49-F238E27FC236}">
                <a16:creationId xmlns:a16="http://schemas.microsoft.com/office/drawing/2014/main" id="{52C68898-B9B2-5DD2-675B-08D9F3C16B02}"/>
              </a:ext>
            </a:extLst>
          </p:cNvPr>
          <p:cNvSpPr txBox="1"/>
          <p:nvPr/>
        </p:nvSpPr>
        <p:spPr>
          <a:xfrm>
            <a:off x="525272" y="1828562"/>
            <a:ext cx="10671995" cy="3323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Appointees &amp; Their Designations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Rachel Oglesby – Chief of Staff to Secretary of Education designee Linda McMahon</a:t>
            </a:r>
          </a:p>
          <a:p>
            <a:pPr marL="0" marR="0"/>
            <a:r>
              <a:rPr lang="en-US" sz="1600" dirty="0">
                <a:solidFill>
                  <a:srgbClr val="222222"/>
                </a:solidFill>
                <a:latin typeface="Calibri" panose="020F0502020204030204" pitchFamily="34" charset="0"/>
                <a:ea typeface="Aptos" panose="020B0004020202020204" pitchFamily="34" charset="0"/>
              </a:rPr>
              <a:t>Jonathan </a:t>
            </a:r>
            <a:r>
              <a:rPr lang="en-US" sz="1600" dirty="0" err="1">
                <a:solidFill>
                  <a:srgbClr val="222222"/>
                </a:solidFill>
                <a:latin typeface="Calibri" panose="020F0502020204030204" pitchFamily="34" charset="0"/>
                <a:ea typeface="Aptos" panose="020B0004020202020204" pitchFamily="34" charset="0"/>
              </a:rPr>
              <a:t>Pidluzny</a:t>
            </a:r>
            <a:r>
              <a:rPr lang="en-US" sz="1600" dirty="0">
                <a:solidFill>
                  <a:srgbClr val="222222"/>
                </a:solidFill>
                <a:latin typeface="Calibri" panose="020F0502020204030204" pitchFamily="34" charset="0"/>
                <a:ea typeface="Aptos" panose="020B0004020202020204" pitchFamily="34" charset="0"/>
              </a:rPr>
              <a:t> – Deputy Chief of Staff for Policy and Programs, Office of Secretary</a:t>
            </a:r>
          </a:p>
          <a:p>
            <a:pPr marL="0" marR="0"/>
            <a:r>
              <a:rPr lang="en-US" sz="1600" dirty="0">
                <a:solidFill>
                  <a:srgbClr val="222222"/>
                </a:solidFill>
                <a:latin typeface="Calibri" panose="020F0502020204030204" pitchFamily="34" charset="0"/>
                <a:ea typeface="Aptos" panose="020B0004020202020204" pitchFamily="34" charset="0"/>
              </a:rPr>
              <a:t>Mary-Christina Riley – (anticipated to be in Office of Legislative and Congressional Affairs)</a:t>
            </a:r>
          </a:p>
          <a:p>
            <a:pPr marL="0" marR="0"/>
            <a:r>
              <a:rPr lang="en-US" sz="1600" dirty="0">
                <a:solidFill>
                  <a:srgbClr val="222222"/>
                </a:solidFill>
                <a:latin typeface="Calibri" panose="020F0502020204030204" pitchFamily="34" charset="0"/>
                <a:ea typeface="Aptos" panose="020B0004020202020204" pitchFamily="34" charset="0"/>
              </a:rPr>
              <a:t>David Samberg – (anticipated to be in Office of the General Counsel)</a:t>
            </a:r>
          </a:p>
          <a:p>
            <a:pPr marL="0" marR="0"/>
            <a:r>
              <a:rPr lang="en-US" sz="1600" dirty="0">
                <a:solidFill>
                  <a:srgbClr val="222222"/>
                </a:solidFill>
                <a:latin typeface="Calibri" panose="020F0502020204030204" pitchFamily="34" charset="0"/>
                <a:ea typeface="Aptos" panose="020B0004020202020204" pitchFamily="34" charset="0"/>
              </a:rPr>
              <a:t>Nicholas Stone – </a:t>
            </a:r>
          </a:p>
          <a:p>
            <a:pPr marL="0" marR="0"/>
            <a:r>
              <a:rPr lang="en-US" sz="1600" dirty="0">
                <a:solidFill>
                  <a:srgbClr val="222222"/>
                </a:solidFill>
                <a:latin typeface="Calibri" panose="020F0502020204030204" pitchFamily="34" charset="0"/>
                <a:ea typeface="Aptos" panose="020B0004020202020204" pitchFamily="34" charset="0"/>
              </a:rPr>
              <a:t>Craig Trainor – Deputy Assistant Secretary, Office of Civil Rights</a:t>
            </a:r>
          </a:p>
          <a:p>
            <a:pPr marL="0" marR="0"/>
            <a:r>
              <a:rPr lang="en-US" sz="1600" dirty="0">
                <a:solidFill>
                  <a:srgbClr val="222222"/>
                </a:solidFill>
                <a:latin typeface="Calibri" panose="020F0502020204030204" pitchFamily="34" charset="0"/>
                <a:ea typeface="Aptos" panose="020B0004020202020204" pitchFamily="34" charset="0"/>
              </a:rPr>
              <a:t>Cherise Trump – (former Executive Director, Speech First - an organization that files litigation on behalf of its student members against universities that violate their free speech rights.)</a:t>
            </a:r>
          </a:p>
          <a:p>
            <a:pPr marL="0" marR="0"/>
            <a:r>
              <a:rPr lang="en-US" sz="1600" dirty="0">
                <a:solidFill>
                  <a:srgbClr val="222222"/>
                </a:solidFill>
                <a:latin typeface="Calibri" panose="020F0502020204030204" pitchFamily="34" charset="0"/>
                <a:ea typeface="Aptos" panose="020B0004020202020204" pitchFamily="34" charset="0"/>
              </a:rPr>
              <a:t>Stephen </a:t>
            </a:r>
            <a:r>
              <a:rPr lang="en-US" sz="1600" dirty="0" err="1">
                <a:solidFill>
                  <a:srgbClr val="222222"/>
                </a:solidFill>
                <a:latin typeface="Calibri" panose="020F0502020204030204" pitchFamily="34" charset="0"/>
                <a:ea typeface="Aptos" panose="020B0004020202020204" pitchFamily="34" charset="0"/>
              </a:rPr>
              <a:t>Warzoha</a:t>
            </a:r>
            <a:r>
              <a:rPr lang="en-US" sz="1600" dirty="0">
                <a:solidFill>
                  <a:srgbClr val="222222"/>
                </a:solidFill>
                <a:latin typeface="Calibri" panose="020F0502020204030204" pitchFamily="34" charset="0"/>
                <a:ea typeface="Aptos" panose="020B0004020202020204" pitchFamily="34" charset="0"/>
              </a:rPr>
              <a:t> – Director &amp; White House Liaison</a:t>
            </a:r>
          </a:p>
          <a:p>
            <a:pPr marL="0" marR="0"/>
            <a:r>
              <a:rPr lang="en-US" sz="1600" dirty="0">
                <a:solidFill>
                  <a:srgbClr val="222222"/>
                </a:solidFill>
                <a:latin typeface="Calibri" panose="020F0502020204030204" pitchFamily="34" charset="0"/>
                <a:ea typeface="Aptos" panose="020B0004020202020204" pitchFamily="34" charset="0"/>
              </a:rPr>
              <a:t>Thomas Wheeler – Principal Deputy General Counsel, Office of the General Counsel</a:t>
            </a:r>
          </a:p>
          <a:p>
            <a:pPr marL="0" marR="0"/>
            <a:r>
              <a:rPr lang="en-US" sz="1600" dirty="0">
                <a:solidFill>
                  <a:srgbClr val="222222"/>
                </a:solidFill>
                <a:latin typeface="Calibri" panose="020F0502020204030204" pitchFamily="34" charset="0"/>
                <a:ea typeface="Aptos" panose="020B0004020202020204" pitchFamily="34" charset="0"/>
              </a:rPr>
              <a:t>Madison Biedermann – Deputy Assistant Secretary, Office of Communications and Outreach</a:t>
            </a:r>
          </a:p>
        </p:txBody>
      </p:sp>
    </p:spTree>
    <p:extLst>
      <p:ext uri="{BB962C8B-B14F-4D97-AF65-F5344CB8AC3E}">
        <p14:creationId xmlns:p14="http://schemas.microsoft.com/office/powerpoint/2010/main" val="2155984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F9EC-2477-9156-7543-742925E2F19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561485A-CD19-C5F8-5AC0-9303E292FD3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Department of Education Appointees</a:t>
            </a:r>
          </a:p>
        </p:txBody>
      </p:sp>
      <p:sp>
        <p:nvSpPr>
          <p:cNvPr id="3" name="TextBox 2">
            <a:extLst>
              <a:ext uri="{FF2B5EF4-FFF2-40B4-BE49-F238E27FC236}">
                <a16:creationId xmlns:a16="http://schemas.microsoft.com/office/drawing/2014/main" id="{EDD29954-372E-EBC2-6B15-9D179D42C9E9}"/>
              </a:ext>
            </a:extLst>
          </p:cNvPr>
          <p:cNvSpPr txBox="1"/>
          <p:nvPr/>
        </p:nvSpPr>
        <p:spPr>
          <a:xfrm>
            <a:off x="525272" y="1828562"/>
            <a:ext cx="10671995" cy="30777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Appointees &amp; Their Designations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Amber Davis – </a:t>
            </a:r>
          </a:p>
          <a:p>
            <a:pPr marL="0" marR="0"/>
            <a:r>
              <a:rPr lang="en-US" sz="1600" dirty="0">
                <a:solidFill>
                  <a:srgbClr val="222222"/>
                </a:solidFill>
                <a:latin typeface="Calibri" panose="020F0502020204030204" pitchFamily="34" charset="0"/>
                <a:ea typeface="Aptos" panose="020B0004020202020204" pitchFamily="34" charset="0"/>
              </a:rPr>
              <a:t>Hannah Earl – Director, Center for Faith-Based and Neighborhood Partnerships</a:t>
            </a:r>
          </a:p>
          <a:p>
            <a:pPr marL="0" marR="0"/>
            <a:r>
              <a:rPr lang="en-US" sz="1600" dirty="0" err="1">
                <a:solidFill>
                  <a:srgbClr val="222222"/>
                </a:solidFill>
                <a:latin typeface="Calibri" panose="020F0502020204030204" pitchFamily="34" charset="0"/>
                <a:ea typeface="Aptos" panose="020B0004020202020204" pitchFamily="34" charset="0"/>
              </a:rPr>
              <a:t>Virgina</a:t>
            </a:r>
            <a:r>
              <a:rPr lang="en-US" sz="1600" dirty="0">
                <a:solidFill>
                  <a:srgbClr val="222222"/>
                </a:solidFill>
                <a:latin typeface="Calibri" panose="020F0502020204030204" pitchFamily="34" charset="0"/>
                <a:ea typeface="Aptos" panose="020B0004020202020204" pitchFamily="34" charset="0"/>
              </a:rPr>
              <a:t> Forrester – Deputy Chief of Staff, Office of the Secretary</a:t>
            </a:r>
          </a:p>
          <a:p>
            <a:pPr marL="0" marR="0"/>
            <a:r>
              <a:rPr lang="en-US" sz="1600" dirty="0" err="1">
                <a:solidFill>
                  <a:srgbClr val="222222"/>
                </a:solidFill>
                <a:latin typeface="Calibri" panose="020F0502020204030204" pitchFamily="34" charset="0"/>
                <a:ea typeface="Aptos" panose="020B0004020202020204" pitchFamily="34" charset="0"/>
              </a:rPr>
              <a:t>Virgina</a:t>
            </a:r>
            <a:r>
              <a:rPr lang="en-US" sz="1600" dirty="0">
                <a:solidFill>
                  <a:srgbClr val="222222"/>
                </a:solidFill>
                <a:latin typeface="Calibri" panose="020F0502020204030204" pitchFamily="34" charset="0"/>
                <a:ea typeface="Aptos" panose="020B0004020202020204" pitchFamily="34" charset="0"/>
              </a:rPr>
              <a:t> Gentles – (formerly with American Federation for Children)</a:t>
            </a:r>
          </a:p>
          <a:p>
            <a:pPr marL="0" marR="0"/>
            <a:r>
              <a:rPr lang="en-US" sz="1600" dirty="0">
                <a:solidFill>
                  <a:srgbClr val="222222"/>
                </a:solidFill>
                <a:latin typeface="Calibri" panose="020F0502020204030204" pitchFamily="34" charset="0"/>
                <a:ea typeface="Aptos" panose="020B0004020202020204" pitchFamily="34" charset="0"/>
              </a:rPr>
              <a:t>Issac Hampton – </a:t>
            </a:r>
          </a:p>
          <a:p>
            <a:pPr marL="0" marR="0"/>
            <a:r>
              <a:rPr lang="en-US" sz="1600" dirty="0">
                <a:solidFill>
                  <a:srgbClr val="222222"/>
                </a:solidFill>
                <a:latin typeface="Calibri" panose="020F0502020204030204" pitchFamily="34" charset="0"/>
                <a:ea typeface="Aptos" panose="020B0004020202020204" pitchFamily="34" charset="0"/>
              </a:rPr>
              <a:t>Julie Hartman –</a:t>
            </a:r>
          </a:p>
          <a:p>
            <a:pPr marL="0" marR="0"/>
            <a:r>
              <a:rPr lang="en-US" sz="1600" dirty="0">
                <a:solidFill>
                  <a:srgbClr val="222222"/>
                </a:solidFill>
                <a:latin typeface="Calibri" panose="020F0502020204030204" pitchFamily="34" charset="0"/>
                <a:ea typeface="Aptos" panose="020B0004020202020204" pitchFamily="34" charset="0"/>
              </a:rPr>
              <a:t>Candice Jackson – Deputy General Counsel, Office of the General Counsel</a:t>
            </a:r>
          </a:p>
          <a:p>
            <a:pPr marL="0" marR="0"/>
            <a:r>
              <a:rPr lang="en-US" sz="1600" dirty="0">
                <a:solidFill>
                  <a:srgbClr val="222222"/>
                </a:solidFill>
                <a:latin typeface="Calibri" panose="020F0502020204030204" pitchFamily="34" charset="0"/>
                <a:ea typeface="Aptos" panose="020B0004020202020204" pitchFamily="34" charset="0"/>
              </a:rPr>
              <a:t>Nicholas Kent – (formerly Deputy Secretary of Education, Commonwealth of Virginia)</a:t>
            </a:r>
          </a:p>
          <a:p>
            <a:pPr marL="0" marR="0"/>
            <a:r>
              <a:rPr lang="en-US" sz="1600" dirty="0">
                <a:solidFill>
                  <a:srgbClr val="222222"/>
                </a:solidFill>
                <a:latin typeface="Calibri" panose="020F0502020204030204" pitchFamily="34" charset="0"/>
                <a:ea typeface="Aptos" panose="020B0004020202020204" pitchFamily="34" charset="0"/>
              </a:rPr>
              <a:t>Joshua Kleinfeld – </a:t>
            </a:r>
          </a:p>
          <a:p>
            <a:pPr marL="0" marR="0"/>
            <a:r>
              <a:rPr lang="en-US" sz="1600" dirty="0">
                <a:solidFill>
                  <a:srgbClr val="222222"/>
                </a:solidFill>
                <a:latin typeface="Calibri" panose="020F0502020204030204" pitchFamily="34" charset="0"/>
                <a:ea typeface="Aptos" panose="020B0004020202020204" pitchFamily="34" charset="0"/>
              </a:rPr>
              <a:t>Savanna Newhouse – (formerly Communications Director, Sen. Marsha Blackburn)</a:t>
            </a:r>
          </a:p>
        </p:txBody>
      </p:sp>
    </p:spTree>
    <p:extLst>
      <p:ext uri="{BB962C8B-B14F-4D97-AF65-F5344CB8AC3E}">
        <p14:creationId xmlns:p14="http://schemas.microsoft.com/office/powerpoint/2010/main" val="908334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E320-1B51-06E2-4F8F-0E083CE41D22}"/>
            </a:ext>
          </a:extLst>
        </p:cNvPr>
        <p:cNvGrpSpPr/>
        <p:nvPr/>
      </p:nvGrpSpPr>
      <p:grpSpPr>
        <a:xfrm>
          <a:off x="0" y="0"/>
          <a:ext cx="0" cy="0"/>
          <a:chOff x="0" y="0"/>
          <a:chExt cx="0" cy="0"/>
        </a:xfrm>
      </p:grpSpPr>
      <p:pic>
        <p:nvPicPr>
          <p:cNvPr id="3074" name="Picture 2" descr="Update on Reporting Requirements for Cleared Personnel | ClearanceJobs Blog">
            <a:extLst>
              <a:ext uri="{FF2B5EF4-FFF2-40B4-BE49-F238E27FC236}">
                <a16:creationId xmlns:a16="http://schemas.microsoft.com/office/drawing/2014/main" id="{8718C9BD-3D90-0C67-A45E-3D8D1D8D9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1916485"/>
            <a:ext cx="9017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98DDAFD-F4E5-1E70-94BD-6B6FC3AF08A9}"/>
              </a:ext>
            </a:extLst>
          </p:cNvPr>
          <p:cNvSpPr>
            <a:spLocks noGrp="1"/>
          </p:cNvSpPr>
          <p:nvPr>
            <p:ph type="title"/>
          </p:nvPr>
        </p:nvSpPr>
        <p:spPr>
          <a:xfrm>
            <a:off x="2770510" y="252809"/>
            <a:ext cx="6650980" cy="1392871"/>
          </a:xfrm>
        </p:spPr>
        <p:txBody>
          <a:bodyPr>
            <a:normAutofit/>
          </a:bodyPr>
          <a:lstStyle/>
          <a:p>
            <a:r>
              <a:rPr lang="en-US" dirty="0">
                <a:solidFill>
                  <a:srgbClr val="680808"/>
                </a:solidFill>
              </a:rPr>
              <a:t>GE Reporting DEADLINE</a:t>
            </a:r>
          </a:p>
        </p:txBody>
      </p:sp>
    </p:spTree>
    <p:extLst>
      <p:ext uri="{BB962C8B-B14F-4D97-AF65-F5344CB8AC3E}">
        <p14:creationId xmlns:p14="http://schemas.microsoft.com/office/powerpoint/2010/main" val="3267743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4" name="Rectangle 33">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6" name="Rectangle 35">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 name="Picture 1">
            <a:extLst>
              <a:ext uri="{FF2B5EF4-FFF2-40B4-BE49-F238E27FC236}">
                <a16:creationId xmlns:a16="http://schemas.microsoft.com/office/drawing/2014/main" id="{39298E8F-8C37-816D-997C-02853AE05BCB}"/>
              </a:ext>
            </a:extLst>
          </p:cNvPr>
          <p:cNvPicPr>
            <a:picLocks noChangeAspect="1"/>
          </p:cNvPicPr>
          <p:nvPr/>
        </p:nvPicPr>
        <p:blipFill rotWithShape="1">
          <a:blip r:embed="rId4"/>
          <a:srcRect t="12868" b="30882"/>
          <a:stretch/>
        </p:blipFill>
        <p:spPr>
          <a:xfrm>
            <a:off x="20" y="10"/>
            <a:ext cx="12191980" cy="6857990"/>
          </a:xfrm>
          <a:prstGeom prst="rect">
            <a:avLst/>
          </a:prstGeom>
        </p:spPr>
      </p:pic>
    </p:spTree>
    <p:extLst>
      <p:ext uri="{BB962C8B-B14F-4D97-AF65-F5344CB8AC3E}">
        <p14:creationId xmlns:p14="http://schemas.microsoft.com/office/powerpoint/2010/main" val="1629126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dirty="0">
                <a:solidFill>
                  <a:srgbClr val="610707"/>
                </a:solidFill>
              </a:rPr>
              <a:t>legislative</a:t>
            </a:r>
            <a:br>
              <a:rPr lang="en-US" sz="6000" dirty="0">
                <a:solidFill>
                  <a:srgbClr val="610707"/>
                </a:solidFill>
              </a:rPr>
            </a:br>
            <a:r>
              <a:rPr lang="en-US" sz="6000" dirty="0">
                <a:solidFill>
                  <a:srgbClr val="610707"/>
                </a:solidFill>
              </a:rPr>
              <a:t>UPDATE</a:t>
            </a:r>
          </a:p>
        </p:txBody>
      </p:sp>
      <p:pic>
        <p:nvPicPr>
          <p:cNvPr id="4" name="Picture 3">
            <a:extLst>
              <a:ext uri="{FF2B5EF4-FFF2-40B4-BE49-F238E27FC236}">
                <a16:creationId xmlns:a16="http://schemas.microsoft.com/office/drawing/2014/main" id="{55D88DCB-4189-4988-9287-C2D0545871BA}"/>
              </a:ext>
            </a:extLst>
          </p:cNvPr>
          <p:cNvPicPr>
            <a:picLocks noChangeAspect="1"/>
          </p:cNvPicPr>
          <p:nvPr/>
        </p:nvPicPr>
        <p:blipFill rotWithShape="1">
          <a:blip r:embed="rId4"/>
          <a:srcRect t="1598" r="-2" b="883"/>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6BCB9476-E0AC-1AD1-A12F-6EA3E4CB8CF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1149779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099" name="Picture 309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01" name="Group 310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102" name="Rectangle 310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0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104" name="Rectangle 310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sign with white text&#10;&#10;Description automatically generated">
            <a:extLst>
              <a:ext uri="{FF2B5EF4-FFF2-40B4-BE49-F238E27FC236}">
                <a16:creationId xmlns:a16="http://schemas.microsoft.com/office/drawing/2014/main" id="{3A82ECFA-4A08-119E-7BB5-302EBB31FAA3}"/>
              </a:ext>
            </a:extLst>
          </p:cNvPr>
          <p:cNvPicPr>
            <a:picLocks noChangeAspect="1"/>
          </p:cNvPicPr>
          <p:nvPr/>
        </p:nvPicPr>
        <p:blipFill>
          <a:blip r:embed="rId4"/>
          <a:srcRect/>
          <a:stretch/>
        </p:blipFill>
        <p:spPr>
          <a:xfrm>
            <a:off x="20" y="10"/>
            <a:ext cx="12191980" cy="6857990"/>
          </a:xfrm>
          <a:prstGeom prst="rect">
            <a:avLst/>
          </a:prstGeom>
        </p:spPr>
      </p:pic>
    </p:spTree>
    <p:extLst>
      <p:ext uri="{BB962C8B-B14F-4D97-AF65-F5344CB8AC3E}">
        <p14:creationId xmlns:p14="http://schemas.microsoft.com/office/powerpoint/2010/main" val="1828805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5644E0-1FED-0762-BCD9-FA69F3B3BB3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3408F26D-CA38-BF06-8FD2-09BED62AAF41}"/>
              </a:ext>
            </a:extLst>
          </p:cNvPr>
          <p:cNvSpPr>
            <a:spLocks noGrp="1"/>
          </p:cNvSpPr>
          <p:nvPr>
            <p:ph type="title"/>
          </p:nvPr>
        </p:nvSpPr>
        <p:spPr>
          <a:xfrm>
            <a:off x="461110" y="2378648"/>
            <a:ext cx="3326650" cy="1819345"/>
          </a:xfrm>
        </p:spPr>
        <p:txBody>
          <a:bodyPr vert="horz" lIns="91440" tIns="45720" rIns="91440" bIns="45720" rtlCol="0" anchor="b">
            <a:normAutofit/>
          </a:bodyPr>
          <a:lstStyle/>
          <a:p>
            <a:pPr algn="ctr"/>
            <a:r>
              <a:rPr lang="en-US" sz="5600" dirty="0">
                <a:solidFill>
                  <a:srgbClr val="610707"/>
                </a:solidFill>
              </a:rPr>
              <a:t>Executive Orders</a:t>
            </a:r>
          </a:p>
        </p:txBody>
      </p:sp>
      <p:sp>
        <p:nvSpPr>
          <p:cNvPr id="27" name="Rectangle 2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80C07504-0B65-5946-84A5-FFB986B879A8}"/>
              </a:ext>
            </a:extLst>
          </p:cNvPr>
          <p:cNvPicPr>
            <a:picLocks noChangeAspect="1"/>
          </p:cNvPicPr>
          <p:nvPr/>
        </p:nvPicPr>
        <p:blipFill>
          <a:blip r:embed="rId4"/>
          <a:stretch>
            <a:fillRect/>
          </a:stretch>
        </p:blipFill>
        <p:spPr>
          <a:xfrm>
            <a:off x="5321367" y="2121588"/>
            <a:ext cx="6174771" cy="2608841"/>
          </a:xfrm>
          <a:prstGeom prst="rect">
            <a:avLst/>
          </a:prstGeom>
        </p:spPr>
      </p:pic>
    </p:spTree>
    <p:extLst>
      <p:ext uri="{BB962C8B-B14F-4D97-AF65-F5344CB8AC3E}">
        <p14:creationId xmlns:p14="http://schemas.microsoft.com/office/powerpoint/2010/main" val="3301542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4E3E-3217-0123-DD4A-55EC5AAD54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A224C8-DC5E-3AA4-4475-B68DC841B21E}"/>
              </a:ext>
            </a:extLst>
          </p:cNvPr>
          <p:cNvSpPr>
            <a:spLocks noGrp="1"/>
          </p:cNvSpPr>
          <p:nvPr>
            <p:ph type="title"/>
          </p:nvPr>
        </p:nvSpPr>
        <p:spPr>
          <a:xfrm>
            <a:off x="2910259" y="164575"/>
            <a:ext cx="5857675" cy="1392871"/>
          </a:xfrm>
        </p:spPr>
        <p:txBody>
          <a:bodyPr>
            <a:normAutofit/>
          </a:bodyPr>
          <a:lstStyle/>
          <a:p>
            <a:r>
              <a:rPr lang="en-US" dirty="0">
                <a:solidFill>
                  <a:srgbClr val="680808"/>
                </a:solidFill>
              </a:rPr>
              <a:t>House E&amp;W Hearing</a:t>
            </a:r>
          </a:p>
        </p:txBody>
      </p:sp>
      <p:pic>
        <p:nvPicPr>
          <p:cNvPr id="3" name="Picture 2">
            <a:extLst>
              <a:ext uri="{FF2B5EF4-FFF2-40B4-BE49-F238E27FC236}">
                <a16:creationId xmlns:a16="http://schemas.microsoft.com/office/drawing/2014/main" id="{2C6A8C53-C250-5CCB-C645-E1D07900E02B}"/>
              </a:ext>
            </a:extLst>
          </p:cNvPr>
          <p:cNvPicPr>
            <a:picLocks noChangeAspect="1"/>
          </p:cNvPicPr>
          <p:nvPr/>
        </p:nvPicPr>
        <p:blipFill>
          <a:blip r:embed="rId2"/>
          <a:stretch>
            <a:fillRect/>
          </a:stretch>
        </p:blipFill>
        <p:spPr>
          <a:xfrm>
            <a:off x="352697" y="1557446"/>
            <a:ext cx="10972800" cy="3743107"/>
          </a:xfrm>
          <a:prstGeom prst="rect">
            <a:avLst/>
          </a:prstGeom>
        </p:spPr>
      </p:pic>
    </p:spTree>
    <p:extLst>
      <p:ext uri="{BB962C8B-B14F-4D97-AF65-F5344CB8AC3E}">
        <p14:creationId xmlns:p14="http://schemas.microsoft.com/office/powerpoint/2010/main" val="3249784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satMod val="110000"/>
                <a:lumMod val="40000"/>
              </a:schemeClr>
              <a:schemeClr val="bg2">
                <a:tint val="90000"/>
                <a:lumMod val="106000"/>
              </a:schemeClr>
            </a:duotone>
          </a:blip>
          <a:stretch/>
        </a:blipFill>
        <a:effectLst/>
      </p:bgPr>
    </p:bg>
    <p:spTree>
      <p:nvGrpSpPr>
        <p:cNvPr id="1" name="">
          <a:extLst>
            <a:ext uri="{FF2B5EF4-FFF2-40B4-BE49-F238E27FC236}">
              <a16:creationId xmlns:a16="http://schemas.microsoft.com/office/drawing/2014/main" id="{009130F2-05C3-DD1B-E8D3-2A7881EE530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5" name="Rectangle 14">
            <a:extLst>
              <a:ext uri="{FF2B5EF4-FFF2-40B4-BE49-F238E27FC236}">
                <a16:creationId xmlns:a16="http://schemas.microsoft.com/office/drawing/2014/main" id="{9AE0D413-3E66-4B0D-8FF6-E844E6B0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B6833AB9-605B-4FCD-AEA3-0556375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close-up of a website&#10;&#10;Description automatically generated">
            <a:extLst>
              <a:ext uri="{FF2B5EF4-FFF2-40B4-BE49-F238E27FC236}">
                <a16:creationId xmlns:a16="http://schemas.microsoft.com/office/drawing/2014/main" id="{A05BA752-3C4A-EC01-08A2-D2B752820EED}"/>
              </a:ext>
            </a:extLst>
          </p:cNvPr>
          <p:cNvPicPr>
            <a:picLocks noChangeAspect="1"/>
          </p:cNvPicPr>
          <p:nvPr/>
        </p:nvPicPr>
        <p:blipFill>
          <a:blip r:embed="rId4"/>
          <a:stretch>
            <a:fillRect/>
          </a:stretch>
        </p:blipFill>
        <p:spPr>
          <a:xfrm rot="21480000">
            <a:off x="1137837" y="1017933"/>
            <a:ext cx="9916327" cy="4735045"/>
          </a:xfrm>
          <a:prstGeom prst="rect">
            <a:avLst/>
          </a:prstGeom>
        </p:spPr>
      </p:pic>
    </p:spTree>
    <p:extLst>
      <p:ext uri="{BB962C8B-B14F-4D97-AF65-F5344CB8AC3E}">
        <p14:creationId xmlns:p14="http://schemas.microsoft.com/office/powerpoint/2010/main" val="2659483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CBF60-E130-A546-6138-B4C69DABA8C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663C20-1F6A-FDA4-B5BC-F0C27F0F2B6A}"/>
              </a:ext>
            </a:extLst>
          </p:cNvPr>
          <p:cNvPicPr>
            <a:picLocks noChangeAspect="1"/>
          </p:cNvPicPr>
          <p:nvPr/>
        </p:nvPicPr>
        <p:blipFill>
          <a:blip r:embed="rId2"/>
          <a:stretch>
            <a:fillRect/>
          </a:stretch>
        </p:blipFill>
        <p:spPr>
          <a:xfrm>
            <a:off x="1500857" y="1589471"/>
            <a:ext cx="8734444" cy="2468880"/>
          </a:xfrm>
          <a:prstGeom prst="rect">
            <a:avLst/>
          </a:prstGeom>
        </p:spPr>
      </p:pic>
    </p:spTree>
    <p:extLst>
      <p:ext uri="{BB962C8B-B14F-4D97-AF65-F5344CB8AC3E}">
        <p14:creationId xmlns:p14="http://schemas.microsoft.com/office/powerpoint/2010/main" val="881927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6551920-0A6C-66D8-9A7E-C8617A2BCCC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 name="Title 1">
            <a:extLst>
              <a:ext uri="{FF2B5EF4-FFF2-40B4-BE49-F238E27FC236}">
                <a16:creationId xmlns:a16="http://schemas.microsoft.com/office/drawing/2014/main" id="{503AAF1B-A643-FA42-49ED-A5141BD50F70}"/>
              </a:ext>
            </a:extLst>
          </p:cNvPr>
          <p:cNvSpPr>
            <a:spLocks noGrp="1"/>
          </p:cNvSpPr>
          <p:nvPr>
            <p:ph type="title"/>
          </p:nvPr>
        </p:nvSpPr>
        <p:spPr>
          <a:xfrm rot="21420000">
            <a:off x="5011807" y="2404069"/>
            <a:ext cx="5683314" cy="1269655"/>
          </a:xfrm>
        </p:spPr>
        <p:txBody>
          <a:bodyPr vert="horz" lIns="91440" tIns="45720" rIns="91440" bIns="45720" rtlCol="0" anchor="b">
            <a:normAutofit fontScale="90000"/>
          </a:bodyPr>
          <a:lstStyle/>
          <a:p>
            <a:pPr algn="ctr"/>
            <a:r>
              <a:rPr lang="en-US" sz="3600" dirty="0">
                <a:solidFill>
                  <a:srgbClr val="610707"/>
                </a:solidFill>
              </a:rPr>
              <a:t>PRESIDENT TRUMP’S </a:t>
            </a:r>
            <a:br>
              <a:rPr lang="en-US" sz="3600" dirty="0">
                <a:solidFill>
                  <a:srgbClr val="610707"/>
                </a:solidFill>
              </a:rPr>
            </a:br>
            <a:r>
              <a:rPr lang="en-US" sz="3600" dirty="0">
                <a:solidFill>
                  <a:srgbClr val="610707"/>
                </a:solidFill>
              </a:rPr>
              <a:t>Key Selections</a:t>
            </a:r>
            <a:br>
              <a:rPr lang="en-US" sz="3600" dirty="0">
                <a:solidFill>
                  <a:srgbClr val="610707"/>
                </a:solidFill>
              </a:rPr>
            </a:br>
            <a:br>
              <a:rPr lang="en-US" sz="3600" dirty="0">
                <a:solidFill>
                  <a:srgbClr val="610707"/>
                </a:solidFill>
              </a:rPr>
            </a:br>
            <a:r>
              <a:rPr lang="en-US" sz="3600" dirty="0">
                <a:solidFill>
                  <a:srgbClr val="610707"/>
                </a:solidFill>
              </a:rPr>
              <a:t>SECRETARY OF EDUCATION</a:t>
            </a:r>
            <a:br>
              <a:rPr lang="en-US" sz="3600" dirty="0">
                <a:solidFill>
                  <a:srgbClr val="610707"/>
                </a:solidFill>
              </a:rPr>
            </a:br>
            <a:r>
              <a:rPr lang="en-US" sz="3600" dirty="0">
                <a:solidFill>
                  <a:srgbClr val="610707"/>
                </a:solidFill>
              </a:rPr>
              <a:t>LINDA </a:t>
            </a:r>
            <a:r>
              <a:rPr lang="en-US" sz="3600" dirty="0" err="1">
                <a:solidFill>
                  <a:srgbClr val="610707"/>
                </a:solidFill>
              </a:rPr>
              <a:t>McMAHON</a:t>
            </a:r>
            <a:endParaRPr lang="en-US" sz="3600" dirty="0">
              <a:solidFill>
                <a:srgbClr val="610707"/>
              </a:solidFill>
            </a:endParaRPr>
          </a:p>
        </p:txBody>
      </p:sp>
      <p:pic>
        <p:nvPicPr>
          <p:cNvPr id="3" name="Picture 2" descr="A person smiling in front of a flag&#10;&#10;Description automatically generated">
            <a:extLst>
              <a:ext uri="{FF2B5EF4-FFF2-40B4-BE49-F238E27FC236}">
                <a16:creationId xmlns:a16="http://schemas.microsoft.com/office/drawing/2014/main" id="{000AFC17-6433-A669-D3EF-6FD1D61FBC00}"/>
              </a:ext>
            </a:extLst>
          </p:cNvPr>
          <p:cNvPicPr>
            <a:picLocks noChangeAspect="1"/>
          </p:cNvPicPr>
          <p:nvPr/>
        </p:nvPicPr>
        <p:blipFill>
          <a:blip r:embed="rId4"/>
          <a:srcRect t="10663" r="-3" b="17660"/>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23"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4326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D6FC564-6F31-BC34-0164-814367BC234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24E1C14-16CF-99CC-CC54-1F551B2D2F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F779A6A-90ED-6413-43E7-ED4513682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5" name="Freeform 13">
            <a:extLst>
              <a:ext uri="{FF2B5EF4-FFF2-40B4-BE49-F238E27FC236}">
                <a16:creationId xmlns:a16="http://schemas.microsoft.com/office/drawing/2014/main" id="{2A7EAC06-278B-B432-E5CC-69876136A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Freeform 25">
            <a:extLst>
              <a:ext uri="{FF2B5EF4-FFF2-40B4-BE49-F238E27FC236}">
                <a16:creationId xmlns:a16="http://schemas.microsoft.com/office/drawing/2014/main" id="{573DCCC3-E763-3634-7E06-DEBED109F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Freeform 14">
            <a:extLst>
              <a:ext uri="{FF2B5EF4-FFF2-40B4-BE49-F238E27FC236}">
                <a16:creationId xmlns:a16="http://schemas.microsoft.com/office/drawing/2014/main" id="{6069334E-FB55-FF6D-0DF5-8ABA7A083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1" name="5-Point Star 24">
            <a:extLst>
              <a:ext uri="{FF2B5EF4-FFF2-40B4-BE49-F238E27FC236}">
                <a16:creationId xmlns:a16="http://schemas.microsoft.com/office/drawing/2014/main" id="{C45475A4-5BF4-1244-F8A6-186C7BE90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 name="Title 1">
            <a:extLst>
              <a:ext uri="{FF2B5EF4-FFF2-40B4-BE49-F238E27FC236}">
                <a16:creationId xmlns:a16="http://schemas.microsoft.com/office/drawing/2014/main" id="{A96F4389-7DDE-C02B-6385-DD42C5352A9B}"/>
              </a:ext>
            </a:extLst>
          </p:cNvPr>
          <p:cNvSpPr>
            <a:spLocks noGrp="1"/>
          </p:cNvSpPr>
          <p:nvPr>
            <p:ph type="title"/>
          </p:nvPr>
        </p:nvSpPr>
        <p:spPr>
          <a:xfrm rot="21420000">
            <a:off x="5011807" y="2404069"/>
            <a:ext cx="5683314" cy="1269655"/>
          </a:xfrm>
        </p:spPr>
        <p:txBody>
          <a:bodyPr vert="horz" lIns="91440" tIns="45720" rIns="91440" bIns="45720" rtlCol="0" anchor="b">
            <a:normAutofit fontScale="90000"/>
          </a:bodyPr>
          <a:lstStyle/>
          <a:p>
            <a:pPr algn="ctr"/>
            <a:r>
              <a:rPr lang="en-US" sz="3600" dirty="0">
                <a:solidFill>
                  <a:srgbClr val="610707"/>
                </a:solidFill>
              </a:rPr>
              <a:t>PRESIDENT TRUMP’S </a:t>
            </a:r>
            <a:br>
              <a:rPr lang="en-US" sz="3600" dirty="0">
                <a:solidFill>
                  <a:srgbClr val="610707"/>
                </a:solidFill>
              </a:rPr>
            </a:br>
            <a:r>
              <a:rPr lang="en-US" sz="3600" dirty="0">
                <a:solidFill>
                  <a:srgbClr val="610707"/>
                </a:solidFill>
              </a:rPr>
              <a:t>Key Selections</a:t>
            </a:r>
            <a:br>
              <a:rPr lang="en-US" sz="3600" dirty="0">
                <a:solidFill>
                  <a:srgbClr val="610707"/>
                </a:solidFill>
              </a:rPr>
            </a:br>
            <a:br>
              <a:rPr lang="en-US" sz="3600" dirty="0">
                <a:solidFill>
                  <a:srgbClr val="610707"/>
                </a:solidFill>
              </a:rPr>
            </a:br>
            <a:r>
              <a:rPr lang="en-US" sz="3600" dirty="0">
                <a:solidFill>
                  <a:srgbClr val="610707"/>
                </a:solidFill>
              </a:rPr>
              <a:t>Deputy SECRETARY OF EDUCATION</a:t>
            </a:r>
            <a:br>
              <a:rPr lang="en-US" sz="3600" dirty="0">
                <a:solidFill>
                  <a:srgbClr val="610707"/>
                </a:solidFill>
              </a:rPr>
            </a:br>
            <a:r>
              <a:rPr lang="en-US" sz="3600" dirty="0">
                <a:solidFill>
                  <a:srgbClr val="610707"/>
                </a:solidFill>
              </a:rPr>
              <a:t>Peggy Schwinn</a:t>
            </a:r>
          </a:p>
        </p:txBody>
      </p:sp>
      <p:sp>
        <p:nvSpPr>
          <p:cNvPr id="23" name="Freeform 25">
            <a:extLst>
              <a:ext uri="{FF2B5EF4-FFF2-40B4-BE49-F238E27FC236}">
                <a16:creationId xmlns:a16="http://schemas.microsoft.com/office/drawing/2014/main" id="{8FA00DCF-F640-32D1-050A-B7E237CD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D4E8EC26-16D4-D123-20AF-81289DAA111F}"/>
              </a:ext>
            </a:extLst>
          </p:cNvPr>
          <p:cNvPicPr>
            <a:picLocks noChangeAspect="1"/>
          </p:cNvPicPr>
          <p:nvPr/>
        </p:nvPicPr>
        <p:blipFill>
          <a:blip r:embed="rId4"/>
          <a:stretch>
            <a:fillRect/>
          </a:stretch>
        </p:blipFill>
        <p:spPr>
          <a:xfrm rot="21427561">
            <a:off x="268933" y="314642"/>
            <a:ext cx="4444609" cy="4444609"/>
          </a:xfrm>
          <a:prstGeom prst="rect">
            <a:avLst/>
          </a:prstGeom>
        </p:spPr>
      </p:pic>
    </p:spTree>
    <p:extLst>
      <p:ext uri="{BB962C8B-B14F-4D97-AF65-F5344CB8AC3E}">
        <p14:creationId xmlns:p14="http://schemas.microsoft.com/office/powerpoint/2010/main" val="28614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7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47237" y="1551962"/>
            <a:ext cx="5683314" cy="1889365"/>
          </a:xfrm>
        </p:spPr>
        <p:txBody>
          <a:bodyPr vert="horz" lIns="91440" tIns="45720" rIns="91440" bIns="45720" rtlCol="0" anchor="b">
            <a:normAutofit/>
          </a:bodyPr>
          <a:lstStyle/>
          <a:p>
            <a:pPr algn="ctr"/>
            <a:r>
              <a:rPr lang="en-US" sz="6000" dirty="0">
                <a:solidFill>
                  <a:srgbClr val="610707"/>
                </a:solidFill>
              </a:rPr>
              <a:t>Judicial</a:t>
            </a:r>
            <a:br>
              <a:rPr lang="en-US" sz="6000" dirty="0">
                <a:solidFill>
                  <a:srgbClr val="610707"/>
                </a:solidFill>
              </a:rPr>
            </a:br>
            <a:r>
              <a:rPr lang="en-US" sz="6000" dirty="0">
                <a:solidFill>
                  <a:srgbClr val="610707"/>
                </a:solidFill>
              </a:rPr>
              <a:t>UPDATE</a:t>
            </a:r>
          </a:p>
        </p:txBody>
      </p:sp>
      <p:pic>
        <p:nvPicPr>
          <p:cNvPr id="3" name="Picture 2">
            <a:extLst>
              <a:ext uri="{FF2B5EF4-FFF2-40B4-BE49-F238E27FC236}">
                <a16:creationId xmlns:a16="http://schemas.microsoft.com/office/drawing/2014/main" id="{2968C16C-FCCB-BF1C-EAA6-5B3DDDA5CB17}"/>
              </a:ext>
            </a:extLst>
          </p:cNvPr>
          <p:cNvPicPr>
            <a:picLocks noChangeAspect="1"/>
          </p:cNvPicPr>
          <p:nvPr/>
        </p:nvPicPr>
        <p:blipFill rotWithShape="1">
          <a:blip r:embed="rId4"/>
          <a:srcRect r="-2" b="2481"/>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73"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BE968853-FCCB-2FC4-E878-B9BD3E4006B1}"/>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136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7DAAD7F-A04C-583F-520E-2B6F44A00BE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70284E7-9C97-1593-F0D8-C63427F52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2CFC1DF8-DC97-0A0C-C9FA-CEB48AA47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4" name="Rectangle 33">
              <a:extLst>
                <a:ext uri="{FF2B5EF4-FFF2-40B4-BE49-F238E27FC236}">
                  <a16:creationId xmlns:a16="http://schemas.microsoft.com/office/drawing/2014/main" id="{FA0C2DAB-3F9F-774C-E0FE-1D182222C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Freeform 11">
              <a:extLst>
                <a:ext uri="{FF2B5EF4-FFF2-40B4-BE49-F238E27FC236}">
                  <a16:creationId xmlns:a16="http://schemas.microsoft.com/office/drawing/2014/main" id="{8F960D6B-8943-FC7C-3511-D1D65DF3F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6" name="Rectangle 35">
              <a:extLst>
                <a:ext uri="{FF2B5EF4-FFF2-40B4-BE49-F238E27FC236}">
                  <a16:creationId xmlns:a16="http://schemas.microsoft.com/office/drawing/2014/main" id="{AC01BD30-07C2-0C69-4AD7-91B02208B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 name="Picture 1">
            <a:extLst>
              <a:ext uri="{FF2B5EF4-FFF2-40B4-BE49-F238E27FC236}">
                <a16:creationId xmlns:a16="http://schemas.microsoft.com/office/drawing/2014/main" id="{34FB6B06-C932-10C7-5F1F-C7067DB1E498}"/>
              </a:ext>
            </a:extLst>
          </p:cNvPr>
          <p:cNvPicPr>
            <a:picLocks noChangeAspect="1"/>
          </p:cNvPicPr>
          <p:nvPr/>
        </p:nvPicPr>
        <p:blipFill rotWithShape="1">
          <a:blip r:embed="rId4"/>
          <a:srcRect t="12868" b="30882"/>
          <a:stretch/>
        </p:blipFill>
        <p:spPr>
          <a:xfrm>
            <a:off x="20" y="10"/>
            <a:ext cx="12191980" cy="6857990"/>
          </a:xfrm>
          <a:prstGeom prst="rect">
            <a:avLst/>
          </a:prstGeom>
        </p:spPr>
      </p:pic>
    </p:spTree>
    <p:extLst>
      <p:ext uri="{BB962C8B-B14F-4D97-AF65-F5344CB8AC3E}">
        <p14:creationId xmlns:p14="http://schemas.microsoft.com/office/powerpoint/2010/main" val="3103609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5" name="Group 104">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7" name="Rectangle 106">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9"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11" name="Rectangle 110">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112" name="Picture 111">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3" name="Rectangle 112">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2" name="Rectangle 10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6" name="Picture 5" descr="A stopwatch and text&#10;&#10;Description automatically generated">
            <a:extLst>
              <a:ext uri="{FF2B5EF4-FFF2-40B4-BE49-F238E27FC236}">
                <a16:creationId xmlns:a16="http://schemas.microsoft.com/office/drawing/2014/main" id="{44F5B94F-25C4-62C1-F4C7-A16BDB3F49CA}"/>
              </a:ext>
            </a:extLst>
          </p:cNvPr>
          <p:cNvPicPr>
            <a:picLocks noChangeAspect="1"/>
          </p:cNvPicPr>
          <p:nvPr/>
        </p:nvPicPr>
        <p:blipFill>
          <a:blip r:embed="rId4"/>
          <a:stretch>
            <a:fillRect/>
          </a:stretch>
        </p:blipFill>
        <p:spPr>
          <a:xfrm>
            <a:off x="2355422" y="321733"/>
            <a:ext cx="7015305" cy="4963329"/>
          </a:xfrm>
          <a:prstGeom prst="rect">
            <a:avLst/>
          </a:prstGeom>
        </p:spPr>
      </p:pic>
      <p:sp>
        <p:nvSpPr>
          <p:cNvPr id="104" name="Rectangle 10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6" name="Rectangle 10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8" name="Rectangle 10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Tree>
    <p:extLst>
      <p:ext uri="{BB962C8B-B14F-4D97-AF65-F5344CB8AC3E}">
        <p14:creationId xmlns:p14="http://schemas.microsoft.com/office/powerpoint/2010/main" val="1018727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943DB32-E236-468F-BA67-73D267EB5E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9" name="Group 48">
            <a:extLst>
              <a:ext uri="{FF2B5EF4-FFF2-40B4-BE49-F238E27FC236}">
                <a16:creationId xmlns:a16="http://schemas.microsoft.com/office/drawing/2014/main" id="{6EC29B8C-B944-4955-A74F-434381C7BF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9" name="Rectangle 38">
              <a:extLst>
                <a:ext uri="{FF2B5EF4-FFF2-40B4-BE49-F238E27FC236}">
                  <a16:creationId xmlns:a16="http://schemas.microsoft.com/office/drawing/2014/main" id="{9BCE50CB-EB47-4206-B9EF-851D4C1F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0" name="Freeform 11">
              <a:extLst>
                <a:ext uri="{FF2B5EF4-FFF2-40B4-BE49-F238E27FC236}">
                  <a16:creationId xmlns:a16="http://schemas.microsoft.com/office/drawing/2014/main" id="{7D97C6A0-2CE0-4D78-8B2F-F8DEA285C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1" name="Rectangle 40">
              <a:extLst>
                <a:ext uri="{FF2B5EF4-FFF2-40B4-BE49-F238E27FC236}">
                  <a16:creationId xmlns:a16="http://schemas.microsoft.com/office/drawing/2014/main" id="{BBB3A0B9-47F9-46C1-8E60-71C853BD2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50" name="Rectangle 49">
            <a:extLst>
              <a:ext uri="{FF2B5EF4-FFF2-40B4-BE49-F238E27FC236}">
                <a16:creationId xmlns:a16="http://schemas.microsoft.com/office/drawing/2014/main" id="{9382FBDC-D93A-496C-BF20-C9B07E916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building with a flag on the corner&#10;&#10;Description automatically generated">
            <a:extLst>
              <a:ext uri="{FF2B5EF4-FFF2-40B4-BE49-F238E27FC236}">
                <a16:creationId xmlns:a16="http://schemas.microsoft.com/office/drawing/2014/main" id="{89C11BF5-2295-B332-E8F6-000F46DBFDF7}"/>
              </a:ext>
            </a:extLst>
          </p:cNvPr>
          <p:cNvPicPr>
            <a:picLocks noChangeAspect="1"/>
          </p:cNvPicPr>
          <p:nvPr/>
        </p:nvPicPr>
        <p:blipFill rotWithShape="1">
          <a:blip r:embed="rId4"/>
          <a:srcRect l="3818" r="23859" b="-1"/>
          <a:stretch/>
        </p:blipFill>
        <p:spPr>
          <a:xfrm>
            <a:off x="643467" y="643467"/>
            <a:ext cx="5372099" cy="5571066"/>
          </a:xfrm>
          <a:prstGeom prst="rect">
            <a:avLst/>
          </a:prstGeom>
        </p:spPr>
      </p:pic>
      <p:sp>
        <p:nvSpPr>
          <p:cNvPr id="51" name="Rectangle 50">
            <a:extLst>
              <a:ext uri="{FF2B5EF4-FFF2-40B4-BE49-F238E27FC236}">
                <a16:creationId xmlns:a16="http://schemas.microsoft.com/office/drawing/2014/main" id="{516CB07A-DCE4-4099-BA19-16FC1FFB6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53B0B032-8AD3-5D00-C1E2-B5CE948CD983}"/>
              </a:ext>
            </a:extLst>
          </p:cNvPr>
          <p:cNvPicPr>
            <a:picLocks noChangeAspect="1"/>
          </p:cNvPicPr>
          <p:nvPr/>
        </p:nvPicPr>
        <p:blipFill>
          <a:blip r:embed="rId5"/>
          <a:stretch>
            <a:fillRect/>
          </a:stretch>
        </p:blipFill>
        <p:spPr>
          <a:xfrm>
            <a:off x="6336453" y="1761521"/>
            <a:ext cx="5212080" cy="3334957"/>
          </a:xfrm>
          <a:prstGeom prst="rect">
            <a:avLst/>
          </a:prstGeom>
        </p:spPr>
      </p:pic>
    </p:spTree>
    <p:extLst>
      <p:ext uri="{BB962C8B-B14F-4D97-AF65-F5344CB8AC3E}">
        <p14:creationId xmlns:p14="http://schemas.microsoft.com/office/powerpoint/2010/main" val="2146966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943DB32-E236-468F-BA67-73D267EB5E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9" name="Group 48">
            <a:extLst>
              <a:ext uri="{FF2B5EF4-FFF2-40B4-BE49-F238E27FC236}">
                <a16:creationId xmlns:a16="http://schemas.microsoft.com/office/drawing/2014/main" id="{6EC29B8C-B944-4955-A74F-434381C7BF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9" name="Rectangle 38">
              <a:extLst>
                <a:ext uri="{FF2B5EF4-FFF2-40B4-BE49-F238E27FC236}">
                  <a16:creationId xmlns:a16="http://schemas.microsoft.com/office/drawing/2014/main" id="{9BCE50CB-EB47-4206-B9EF-851D4C1F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0" name="Freeform 11">
              <a:extLst>
                <a:ext uri="{FF2B5EF4-FFF2-40B4-BE49-F238E27FC236}">
                  <a16:creationId xmlns:a16="http://schemas.microsoft.com/office/drawing/2014/main" id="{7D97C6A0-2CE0-4D78-8B2F-F8DEA285C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1" name="Rectangle 40">
              <a:extLst>
                <a:ext uri="{FF2B5EF4-FFF2-40B4-BE49-F238E27FC236}">
                  <a16:creationId xmlns:a16="http://schemas.microsoft.com/office/drawing/2014/main" id="{BBB3A0B9-47F9-46C1-8E60-71C853BD2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50" name="Rectangle 49">
            <a:extLst>
              <a:ext uri="{FF2B5EF4-FFF2-40B4-BE49-F238E27FC236}">
                <a16:creationId xmlns:a16="http://schemas.microsoft.com/office/drawing/2014/main" id="{9382FBDC-D93A-496C-BF20-C9B07E916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1" name="Rectangle 50">
            <a:extLst>
              <a:ext uri="{FF2B5EF4-FFF2-40B4-BE49-F238E27FC236}">
                <a16:creationId xmlns:a16="http://schemas.microsoft.com/office/drawing/2014/main" id="{516CB07A-DCE4-4099-BA19-16FC1FFB6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United States District Court For The District Of Columbia - Dc Court">
            <a:extLst>
              <a:ext uri="{FF2B5EF4-FFF2-40B4-BE49-F238E27FC236}">
                <a16:creationId xmlns:a16="http://schemas.microsoft.com/office/drawing/2014/main" id="{BB5537E9-4101-6A34-4248-3A2514B29B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84" t="317"/>
          <a:stretch/>
        </p:blipFill>
        <p:spPr bwMode="auto">
          <a:xfrm>
            <a:off x="643467" y="668740"/>
            <a:ext cx="5526531" cy="5500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EF66F0-1B94-D9B4-644D-AFA7DAC73E00}"/>
              </a:ext>
            </a:extLst>
          </p:cNvPr>
          <p:cNvPicPr>
            <a:picLocks noChangeAspect="1"/>
          </p:cNvPicPr>
          <p:nvPr/>
        </p:nvPicPr>
        <p:blipFill>
          <a:blip r:embed="rId5"/>
          <a:stretch>
            <a:fillRect/>
          </a:stretch>
        </p:blipFill>
        <p:spPr>
          <a:xfrm>
            <a:off x="6336453" y="668740"/>
            <a:ext cx="5212080" cy="5500048"/>
          </a:xfrm>
          <a:prstGeom prst="rect">
            <a:avLst/>
          </a:prstGeom>
        </p:spPr>
      </p:pic>
    </p:spTree>
    <p:extLst>
      <p:ext uri="{BB962C8B-B14F-4D97-AF65-F5344CB8AC3E}">
        <p14:creationId xmlns:p14="http://schemas.microsoft.com/office/powerpoint/2010/main" val="2150725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70F3-D06D-0184-BDA6-539B40C9EC8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C73CC8D-8B0F-8C5A-EF9F-6202B08D101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56859F28-0162-318E-EAFB-3573797A9325}"/>
              </a:ext>
            </a:extLst>
          </p:cNvPr>
          <p:cNvSpPr txBox="1"/>
          <p:nvPr/>
        </p:nvSpPr>
        <p:spPr>
          <a:xfrm>
            <a:off x="525272" y="1351508"/>
            <a:ext cx="10671995"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29,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it is hereby ordered:</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Section 1.  Purpose.  </a:t>
            </a:r>
          </a:p>
          <a:p>
            <a:pPr marL="0" marR="0"/>
            <a:r>
              <a:rPr lang="en-US" sz="1400" dirty="0">
                <a:solidFill>
                  <a:srgbClr val="222222"/>
                </a:solidFill>
                <a:latin typeface="Calibri" panose="020F0502020204030204" pitchFamily="34" charset="0"/>
                <a:ea typeface="Aptos" panose="020B0004020202020204" pitchFamily="34" charset="0"/>
              </a:rPr>
              <a:t>My Administration has fought and will continue to fight anti-Semitism in the United States and around the world.  On December 11, 2019, I issued Executive Order 13899, my first Executive Order on Combating Anti-Semitism, finding that students, in particular, faced anti-Semitic harassment in schools and on university and college campuses.  Executive Order 13899 provided interpretive assistance on the enforcement of the Nation’s civil rights laws to ensure that they would protect American Jews to the same extent to which all other American citizens are protected.  The prior administration effectively nullified Executive Order 13899 by failing to give the terms of the order full force and effect throughout the Government.  </a:t>
            </a:r>
            <a:r>
              <a:rPr lang="en-US" sz="1400" b="1" dirty="0">
                <a:solidFill>
                  <a:srgbClr val="222222"/>
                </a:solidFill>
                <a:latin typeface="Calibri" panose="020F0502020204030204" pitchFamily="34" charset="0"/>
                <a:ea typeface="Aptos" panose="020B0004020202020204" pitchFamily="34" charset="0"/>
              </a:rPr>
              <a:t>This order reaffirms Executive Order 13899 and directs additional measures to advance the policy thereof in the wake of the Hamas terrorist attacks of October 7, 2023, against the people of Israel.  These attacks unleashed an unprecedented wave of vile anti-Semitic discrimination, vandalism, and violence against our citizens, especially in our schools and on our campuses.  </a:t>
            </a:r>
            <a:r>
              <a:rPr lang="en-US" sz="1400" dirty="0">
                <a:solidFill>
                  <a:srgbClr val="222222"/>
                </a:solidFill>
                <a:latin typeface="Calibri" panose="020F0502020204030204" pitchFamily="34" charset="0"/>
                <a:ea typeface="Aptos" panose="020B0004020202020204" pitchFamily="34" charset="0"/>
              </a:rPr>
              <a:t>Jewish students have faced an unrelenting barrage of discrimination; denial of access to campus common areas and facilities, including libraries and classrooms; and intimidation, harassment, and physical threats and assault.  A joint report by the House Committees on Education and the Workforce, Energy and Commerce, Judiciary, Oversight and Accountability, Veterans’ Affairs, and Ways and Means calls the Federal Government’s failure to fight anti-Semitism and protect Jewish students “astounding.”  This failure is unacceptable and ends today.  </a:t>
            </a:r>
          </a:p>
        </p:txBody>
      </p:sp>
      <p:sp>
        <p:nvSpPr>
          <p:cNvPr id="2" name="TextBox 1">
            <a:extLst>
              <a:ext uri="{FF2B5EF4-FFF2-40B4-BE49-F238E27FC236}">
                <a16:creationId xmlns:a16="http://schemas.microsoft.com/office/drawing/2014/main" id="{FC30743A-998E-739E-AC9B-D15E532450CD}"/>
              </a:ext>
            </a:extLst>
          </p:cNvPr>
          <p:cNvSpPr txBox="1"/>
          <p:nvPr/>
        </p:nvSpPr>
        <p:spPr>
          <a:xfrm>
            <a:off x="2418724" y="5873262"/>
            <a:ext cx="688509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https://www.whitehouse.gov/presidential-actions/2025/01/additional-measures-to-combat-anti-semitism/</a:t>
            </a:r>
          </a:p>
        </p:txBody>
      </p:sp>
    </p:spTree>
    <p:extLst>
      <p:ext uri="{BB962C8B-B14F-4D97-AF65-F5344CB8AC3E}">
        <p14:creationId xmlns:p14="http://schemas.microsoft.com/office/powerpoint/2010/main" val="63786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75087E2-DACC-B157-DA91-EBDE65F74951}"/>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3" name="Group 42">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44" name="Rectangle 43">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Rectangle 45">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8" name="Picture 47">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background with gold text&#10;&#10;Description automatically generated">
            <a:extLst>
              <a:ext uri="{FF2B5EF4-FFF2-40B4-BE49-F238E27FC236}">
                <a16:creationId xmlns:a16="http://schemas.microsoft.com/office/drawing/2014/main" id="{B962CF52-9903-094A-D302-86D8F36F7752}"/>
              </a:ext>
            </a:extLst>
          </p:cNvPr>
          <p:cNvPicPr>
            <a:picLocks noChangeAspect="1"/>
          </p:cNvPicPr>
          <p:nvPr/>
        </p:nvPicPr>
        <p:blipFill>
          <a:blip r:embed="rId4"/>
          <a:stretch>
            <a:fillRect/>
          </a:stretch>
        </p:blipFill>
        <p:spPr>
          <a:xfrm>
            <a:off x="643467" y="859094"/>
            <a:ext cx="10439216" cy="3888607"/>
          </a:xfrm>
          <a:prstGeom prst="rect">
            <a:avLst/>
          </a:prstGeom>
        </p:spPr>
      </p:pic>
      <p:sp>
        <p:nvSpPr>
          <p:cNvPr id="54" name="Rectangle 5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676284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968B62-6DC6-C126-6E22-0BBF426E683B}"/>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9" name="Rectangle 58">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41E421C7-4030-E40A-7E32-5F8B509939B7}"/>
              </a:ext>
            </a:extLst>
          </p:cNvPr>
          <p:cNvSpPr txBox="1"/>
          <p:nvPr/>
        </p:nvSpPr>
        <p:spPr>
          <a:xfrm>
            <a:off x="685800" y="2063396"/>
            <a:ext cx="10394707" cy="3311189"/>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endParaRPr lang="en-US" cap="all"/>
          </a:p>
        </p:txBody>
      </p:sp>
      <p:sp>
        <p:nvSpPr>
          <p:cNvPr id="63" name="Rectangle 62">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CF25CF69-13DC-8E5E-DF9A-2D91E5C8D372}"/>
              </a:ext>
            </a:extLst>
          </p:cNvPr>
          <p:cNvSpPr txBox="1"/>
          <p:nvPr/>
        </p:nvSpPr>
        <p:spPr>
          <a:xfrm>
            <a:off x="2066499" y="438486"/>
            <a:ext cx="7633308" cy="523220"/>
          </a:xfrm>
          <a:prstGeom prst="rect">
            <a:avLst/>
          </a:prstGeom>
          <a:noFill/>
        </p:spPr>
        <p:txBody>
          <a:bodyPr wrap="none" rtlCol="0">
            <a:spAutoFit/>
          </a:bodyPr>
          <a:lstStyle/>
          <a:p>
            <a:r>
              <a:rPr lang="en-US" sz="2800"/>
              <a:t>CSPEN 7</a:t>
            </a:r>
            <a:r>
              <a:rPr lang="en-US" sz="2800" baseline="30000"/>
              <a:t>th</a:t>
            </a:r>
            <a:r>
              <a:rPr lang="en-US" sz="2800"/>
              <a:t> Annual HIGHER EDUCATION POLICY MEETING</a:t>
            </a:r>
          </a:p>
        </p:txBody>
      </p:sp>
      <p:pic>
        <p:nvPicPr>
          <p:cNvPr id="4" name="Picture 3">
            <a:extLst>
              <a:ext uri="{FF2B5EF4-FFF2-40B4-BE49-F238E27FC236}">
                <a16:creationId xmlns:a16="http://schemas.microsoft.com/office/drawing/2014/main" id="{6D5020E3-783B-F6EB-5CE7-7D27A729983E}"/>
              </a:ext>
            </a:extLst>
          </p:cNvPr>
          <p:cNvPicPr>
            <a:picLocks noChangeAspect="1"/>
          </p:cNvPicPr>
          <p:nvPr/>
        </p:nvPicPr>
        <p:blipFill>
          <a:blip r:embed="rId4"/>
          <a:stretch>
            <a:fillRect/>
          </a:stretch>
        </p:blipFill>
        <p:spPr>
          <a:xfrm>
            <a:off x="1569720" y="1007710"/>
            <a:ext cx="9052560" cy="4404093"/>
          </a:xfrm>
          <a:prstGeom prst="rect">
            <a:avLst/>
          </a:prstGeom>
        </p:spPr>
      </p:pic>
      <p:sp>
        <p:nvSpPr>
          <p:cNvPr id="9" name="TextBox 8">
            <a:extLst>
              <a:ext uri="{FF2B5EF4-FFF2-40B4-BE49-F238E27FC236}">
                <a16:creationId xmlns:a16="http://schemas.microsoft.com/office/drawing/2014/main" id="{F534913A-09F9-3CAA-09EE-602C042986F5}"/>
              </a:ext>
            </a:extLst>
          </p:cNvPr>
          <p:cNvSpPr txBox="1"/>
          <p:nvPr/>
        </p:nvSpPr>
        <p:spPr>
          <a:xfrm>
            <a:off x="5160395" y="5852005"/>
            <a:ext cx="1410964" cy="276999"/>
          </a:xfrm>
          <a:prstGeom prst="rect">
            <a:avLst/>
          </a:prstGeom>
          <a:noFill/>
        </p:spPr>
        <p:txBody>
          <a:bodyPr wrap="none" rtlCol="0">
            <a:spAutoFit/>
          </a:bodyPr>
          <a:lstStyle/>
          <a:p>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https://cspen.com/</a:t>
            </a:r>
          </a:p>
        </p:txBody>
      </p:sp>
    </p:spTree>
    <p:extLst>
      <p:ext uri="{BB962C8B-B14F-4D97-AF65-F5344CB8AC3E}">
        <p14:creationId xmlns:p14="http://schemas.microsoft.com/office/powerpoint/2010/main" val="664294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03D8511-DA01-F3CF-DDD6-337B7F4C0796}"/>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38393C64-52C8-F40D-FB42-2E770A3C76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9" name="Rectangle 58">
            <a:extLst>
              <a:ext uri="{FF2B5EF4-FFF2-40B4-BE49-F238E27FC236}">
                <a16:creationId xmlns:a16="http://schemas.microsoft.com/office/drawing/2014/main" id="{9840D6A6-EED8-7D51-F231-7F6EB8C4B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Freeform 9">
            <a:extLst>
              <a:ext uri="{FF2B5EF4-FFF2-40B4-BE49-F238E27FC236}">
                <a16:creationId xmlns:a16="http://schemas.microsoft.com/office/drawing/2014/main" id="{A12D4D0B-3ABB-A4F8-72ED-9DA924A80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81ED2EDE-1143-165B-5D60-C6E301B18E9D}"/>
              </a:ext>
            </a:extLst>
          </p:cNvPr>
          <p:cNvSpPr txBox="1"/>
          <p:nvPr/>
        </p:nvSpPr>
        <p:spPr>
          <a:xfrm>
            <a:off x="685800" y="2063396"/>
            <a:ext cx="10394707" cy="3311189"/>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endParaRPr lang="en-US" cap="all"/>
          </a:p>
        </p:txBody>
      </p:sp>
      <p:sp>
        <p:nvSpPr>
          <p:cNvPr id="63" name="Rectangle 62">
            <a:extLst>
              <a:ext uri="{FF2B5EF4-FFF2-40B4-BE49-F238E27FC236}">
                <a16:creationId xmlns:a16="http://schemas.microsoft.com/office/drawing/2014/main" id="{86BA0458-23AF-BAE6-AB0F-78F8F831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DADBA3FD-784B-B159-B8D4-BD31C75FD28F}"/>
              </a:ext>
            </a:extLst>
          </p:cNvPr>
          <p:cNvSpPr txBox="1"/>
          <p:nvPr/>
        </p:nvSpPr>
        <p:spPr>
          <a:xfrm>
            <a:off x="2066499" y="438486"/>
            <a:ext cx="7633308" cy="523220"/>
          </a:xfrm>
          <a:prstGeom prst="rect">
            <a:avLst/>
          </a:prstGeom>
          <a:noFill/>
        </p:spPr>
        <p:txBody>
          <a:bodyPr wrap="none" rtlCol="0">
            <a:spAutoFit/>
          </a:bodyPr>
          <a:lstStyle/>
          <a:p>
            <a:r>
              <a:rPr lang="en-US" sz="2800"/>
              <a:t>CSPEN 7</a:t>
            </a:r>
            <a:r>
              <a:rPr lang="en-US" sz="2800" baseline="30000"/>
              <a:t>th</a:t>
            </a:r>
            <a:r>
              <a:rPr lang="en-US" sz="2800"/>
              <a:t> Annual HIGHER EDUCATION POLICY MEETING</a:t>
            </a:r>
          </a:p>
        </p:txBody>
      </p:sp>
      <p:pic>
        <p:nvPicPr>
          <p:cNvPr id="3" name="Picture 2">
            <a:extLst>
              <a:ext uri="{FF2B5EF4-FFF2-40B4-BE49-F238E27FC236}">
                <a16:creationId xmlns:a16="http://schemas.microsoft.com/office/drawing/2014/main" id="{41D8798A-28DE-FB83-80DC-0F8C48D4CBAE}"/>
              </a:ext>
            </a:extLst>
          </p:cNvPr>
          <p:cNvPicPr>
            <a:picLocks noChangeAspect="1"/>
          </p:cNvPicPr>
          <p:nvPr/>
        </p:nvPicPr>
        <p:blipFill>
          <a:blip r:embed="rId4"/>
          <a:stretch>
            <a:fillRect/>
          </a:stretch>
        </p:blipFill>
        <p:spPr>
          <a:xfrm>
            <a:off x="1933957" y="1176225"/>
            <a:ext cx="7863840" cy="4155080"/>
          </a:xfrm>
          <a:prstGeom prst="rect">
            <a:avLst/>
          </a:prstGeom>
        </p:spPr>
      </p:pic>
      <p:sp>
        <p:nvSpPr>
          <p:cNvPr id="6" name="TextBox 5">
            <a:extLst>
              <a:ext uri="{FF2B5EF4-FFF2-40B4-BE49-F238E27FC236}">
                <a16:creationId xmlns:a16="http://schemas.microsoft.com/office/drawing/2014/main" id="{C6F330E0-C3BE-3142-AA94-616DE4BBD2DA}"/>
              </a:ext>
            </a:extLst>
          </p:cNvPr>
          <p:cNvSpPr txBox="1"/>
          <p:nvPr/>
        </p:nvSpPr>
        <p:spPr>
          <a:xfrm>
            <a:off x="3375318" y="5805839"/>
            <a:ext cx="5197257" cy="276999"/>
          </a:xfrm>
          <a:prstGeom prst="rect">
            <a:avLst/>
          </a:prstGeom>
          <a:noFill/>
        </p:spPr>
        <p:txBody>
          <a:bodyPr wrap="none" rtlCol="0">
            <a:spAutoFit/>
          </a:bodyPr>
          <a:lstStyle/>
          <a:p>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https://cspen.com/events/cspen-7th-annual-higher-education-policy-meeting/</a:t>
            </a:r>
          </a:p>
        </p:txBody>
      </p:sp>
    </p:spTree>
    <p:extLst>
      <p:ext uri="{BB962C8B-B14F-4D97-AF65-F5344CB8AC3E}">
        <p14:creationId xmlns:p14="http://schemas.microsoft.com/office/powerpoint/2010/main" val="1824612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16C4F8-6A5D-4AAF-8AE8-1D2757820C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23375-18B8-4C9C-675F-8CB5DCA9278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65FAFAA-681D-5112-B943-007964D7860F}"/>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95206EB8-4D2E-7D1D-446E-0809FF031A29}"/>
              </a:ext>
            </a:extLst>
          </p:cNvPr>
          <p:cNvSpPr txBox="1"/>
          <p:nvPr/>
        </p:nvSpPr>
        <p:spPr>
          <a:xfrm>
            <a:off x="525273" y="2428726"/>
            <a:ext cx="10671995" cy="20005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29,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it is hereby ordered: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Sec. 2.  Policy.  </a:t>
            </a:r>
          </a:p>
          <a:p>
            <a:pPr marL="0" marR="0"/>
            <a:r>
              <a:rPr lang="en-US" sz="1400" dirty="0">
                <a:solidFill>
                  <a:srgbClr val="222222"/>
                </a:solidFill>
                <a:latin typeface="Calibri" panose="020F0502020204030204" pitchFamily="34" charset="0"/>
                <a:ea typeface="Aptos" panose="020B0004020202020204" pitchFamily="34" charset="0"/>
              </a:rPr>
              <a:t>It shall be the policy of the United States to combat anti-Semitism vigorously, using all available and appropriate legal tools, to prosecute, remove, or otherwise hold to account the perpetrators of unlawful anti-Semitic harassment and violence. </a:t>
            </a:r>
          </a:p>
        </p:txBody>
      </p:sp>
      <p:sp>
        <p:nvSpPr>
          <p:cNvPr id="2" name="TextBox 1">
            <a:extLst>
              <a:ext uri="{FF2B5EF4-FFF2-40B4-BE49-F238E27FC236}">
                <a16:creationId xmlns:a16="http://schemas.microsoft.com/office/drawing/2014/main" id="{9086BFCA-EBC3-EFA6-5B22-4B1C42AE120A}"/>
              </a:ext>
            </a:extLst>
          </p:cNvPr>
          <p:cNvSpPr txBox="1"/>
          <p:nvPr/>
        </p:nvSpPr>
        <p:spPr>
          <a:xfrm>
            <a:off x="2418724" y="5873262"/>
            <a:ext cx="688509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https://www.whitehouse.gov/presidential-actions/2025/01/additional-measures-to-combat-anti-semitism/</a:t>
            </a:r>
          </a:p>
        </p:txBody>
      </p:sp>
    </p:spTree>
    <p:extLst>
      <p:ext uri="{BB962C8B-B14F-4D97-AF65-F5344CB8AC3E}">
        <p14:creationId xmlns:p14="http://schemas.microsoft.com/office/powerpoint/2010/main" val="2472221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D7237-3C14-4E20-C0BC-7B57118FED9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05B91FA-B405-84FC-3441-9D30F64BF9D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2759EEBD-8DE4-F386-2AEC-6EF9E3957CD1}"/>
              </a:ext>
            </a:extLst>
          </p:cNvPr>
          <p:cNvSpPr txBox="1"/>
          <p:nvPr/>
        </p:nvSpPr>
        <p:spPr>
          <a:xfrm>
            <a:off x="525273" y="1594100"/>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29,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it is hereby ordered: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Sec. 3.  Additional Measures to Combat Campus Anti-Semitism.  </a:t>
            </a:r>
          </a:p>
          <a:p>
            <a:pPr marL="342900" marR="0" indent="-342900">
              <a:buAutoNum type="alphaLcParenBoth"/>
            </a:pPr>
            <a:r>
              <a:rPr lang="en-US" sz="1400" b="1" dirty="0">
                <a:solidFill>
                  <a:srgbClr val="222222"/>
                </a:solidFill>
                <a:latin typeface="Calibri" panose="020F0502020204030204" pitchFamily="34" charset="0"/>
                <a:ea typeface="Aptos" panose="020B0004020202020204" pitchFamily="34" charset="0"/>
              </a:rPr>
              <a:t>Within 60 days of the date of this order, the head of each executive department or agency (agency) shall submit a report to the President, through the Assistant to the President for Domestic Policy, identifying all civil and criminal authorities or actions within the jurisdiction of that agency, beyond those already implemented under Executive Order 13899, that might be used to curb or combat anti-Semitism, and containing an inventory and analysis of all pending administrative complaints, as of the date of the report, </a:t>
            </a:r>
            <a:r>
              <a:rPr lang="en-US" sz="1400" b="1" i="1" dirty="0">
                <a:solidFill>
                  <a:srgbClr val="C00000"/>
                </a:solidFill>
                <a:latin typeface="Calibri" panose="020F0502020204030204" pitchFamily="34" charset="0"/>
                <a:ea typeface="Aptos" panose="020B0004020202020204" pitchFamily="34" charset="0"/>
              </a:rPr>
              <a:t>against or involving institutions of higher education alleging civil-rights violations related to or arising from post-October 7, 2023, campus anti-Semitism.</a:t>
            </a:r>
          </a:p>
          <a:p>
            <a:pPr marR="0"/>
            <a:endParaRPr lang="en-US" sz="1400" i="1" dirty="0">
              <a:solidFill>
                <a:srgbClr val="C00000"/>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(b)  	</a:t>
            </a:r>
            <a:r>
              <a:rPr lang="en-US" sz="1400" b="1" dirty="0">
                <a:solidFill>
                  <a:srgbClr val="222222"/>
                </a:solidFill>
                <a:latin typeface="Calibri" panose="020F0502020204030204" pitchFamily="34" charset="0"/>
                <a:ea typeface="Aptos" panose="020B0004020202020204" pitchFamily="34" charset="0"/>
              </a:rPr>
              <a:t>The report submitted by the Attorney General under this section shall additionally include an inventory and an analysis of all court 	cases, as of the date of the report, </a:t>
            </a:r>
            <a:r>
              <a:rPr lang="en-US" sz="1400" b="1" dirty="0">
                <a:solidFill>
                  <a:srgbClr val="C00000"/>
                </a:solidFill>
                <a:latin typeface="Calibri" panose="020F0502020204030204" pitchFamily="34" charset="0"/>
                <a:ea typeface="Aptos" panose="020B0004020202020204" pitchFamily="34" charset="0"/>
              </a:rPr>
              <a:t>against or involving institutions of higher education alleging civil-rights violations related to or arising 	from post-October 7, 2023, campus anti-Semitism</a:t>
            </a:r>
            <a:r>
              <a:rPr lang="en-US" sz="1400" b="1" dirty="0">
                <a:solidFill>
                  <a:srgbClr val="222222"/>
                </a:solidFill>
                <a:latin typeface="Calibri" panose="020F0502020204030204" pitchFamily="34" charset="0"/>
                <a:ea typeface="Aptos" panose="020B0004020202020204" pitchFamily="34" charset="0"/>
              </a:rPr>
              <a:t> and indicate whether the Attorney General intends to or has taken any action with 	respect to such matters, including filing statements of interest or intervention</a:t>
            </a:r>
            <a:r>
              <a:rPr lang="en-US" sz="1400" dirty="0">
                <a:solidFill>
                  <a:srgbClr val="222222"/>
                </a:solidFill>
                <a:latin typeface="Calibri" panose="020F0502020204030204" pitchFamily="34" charset="0"/>
                <a:ea typeface="Aptos" panose="020B0004020202020204" pitchFamily="34" charset="0"/>
              </a:rPr>
              <a:t>.</a:t>
            </a:r>
          </a:p>
        </p:txBody>
      </p:sp>
      <p:sp>
        <p:nvSpPr>
          <p:cNvPr id="2" name="TextBox 1">
            <a:extLst>
              <a:ext uri="{FF2B5EF4-FFF2-40B4-BE49-F238E27FC236}">
                <a16:creationId xmlns:a16="http://schemas.microsoft.com/office/drawing/2014/main" id="{145925C8-4174-8CD5-99F6-AABB4EF80960}"/>
              </a:ext>
            </a:extLst>
          </p:cNvPr>
          <p:cNvSpPr txBox="1"/>
          <p:nvPr/>
        </p:nvSpPr>
        <p:spPr>
          <a:xfrm>
            <a:off x="2418724" y="5873262"/>
            <a:ext cx="688509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https://www.whitehouse.gov/presidential-actions/2025/01/additional-measures-to-combat-anti-semitism/</a:t>
            </a:r>
          </a:p>
        </p:txBody>
      </p:sp>
    </p:spTree>
    <p:extLst>
      <p:ext uri="{BB962C8B-B14F-4D97-AF65-F5344CB8AC3E}">
        <p14:creationId xmlns:p14="http://schemas.microsoft.com/office/powerpoint/2010/main" val="110031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C9C76-C05E-11B9-2CD6-C68CD4C193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DE0323C-043F-4BC6-7AB1-E62559314D5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FEDERAL FUNDING temporary pause</a:t>
            </a:r>
          </a:p>
        </p:txBody>
      </p:sp>
      <p:sp>
        <p:nvSpPr>
          <p:cNvPr id="3" name="TextBox 2">
            <a:extLst>
              <a:ext uri="{FF2B5EF4-FFF2-40B4-BE49-F238E27FC236}">
                <a16:creationId xmlns:a16="http://schemas.microsoft.com/office/drawing/2014/main" id="{32C3AB06-8271-507D-A150-C51BF502F5C1}"/>
              </a:ext>
            </a:extLst>
          </p:cNvPr>
          <p:cNvSpPr txBox="1"/>
          <p:nvPr/>
        </p:nvSpPr>
        <p:spPr>
          <a:xfrm>
            <a:off x="525273" y="1406531"/>
            <a:ext cx="10671995" cy="42165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29,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it is hereby ordered:</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Sec. 3.  Additional Measures to Combat Campus Anti-Semitism. </a:t>
            </a:r>
          </a:p>
          <a:p>
            <a:pPr marL="342900" marR="0" indent="-342900">
              <a:buAutoNum type="alphaLcParenBoth" startAt="3"/>
            </a:pPr>
            <a:r>
              <a:rPr lang="en-US" sz="1400" dirty="0">
                <a:solidFill>
                  <a:srgbClr val="222222"/>
                </a:solidFill>
                <a:latin typeface="Calibri" panose="020F0502020204030204" pitchFamily="34" charset="0"/>
                <a:ea typeface="Aptos" panose="020B0004020202020204" pitchFamily="34" charset="0"/>
              </a:rPr>
              <a:t>The Attorney General is encouraged to employ appropriate civil-rights enforcement authorities, such as 18 U.S.C. 241, to combat anti-Semitism. </a:t>
            </a:r>
          </a:p>
          <a:p>
            <a:pPr marL="342900" marR="0" indent="-342900">
              <a:buAutoNum type="alphaLcParenBoth" startAt="3"/>
            </a:pPr>
            <a:endParaRPr lang="en-US" sz="1000" dirty="0">
              <a:solidFill>
                <a:srgbClr val="222222"/>
              </a:solidFill>
              <a:latin typeface="Calibri" panose="020F0502020204030204" pitchFamily="34" charset="0"/>
              <a:ea typeface="Aptos" panose="020B0004020202020204" pitchFamily="34" charset="0"/>
            </a:endParaRPr>
          </a:p>
          <a:p>
            <a:pPr marL="342900" marR="0" indent="-342900">
              <a:buAutoNum type="alphaLcParenBoth" startAt="4"/>
            </a:pPr>
            <a:r>
              <a:rPr lang="en-US" sz="1400" dirty="0">
                <a:solidFill>
                  <a:srgbClr val="222222"/>
                </a:solidFill>
                <a:latin typeface="Calibri" panose="020F0502020204030204" pitchFamily="34" charset="0"/>
                <a:ea typeface="Aptos" panose="020B0004020202020204" pitchFamily="34" charset="0"/>
              </a:rPr>
              <a:t>The report submitted by the Secretary of Education under this section shall additionally include an inventory and an analysis of all Title VI complaints and administrative actions, including in K-12 education, related to anti-Semitism — pending or resolved after October 7, 2023 — within the Department’s Office for Civil Rights.</a:t>
            </a:r>
          </a:p>
          <a:p>
            <a:pPr marR="0"/>
            <a:endParaRPr lang="en-US" sz="1400" dirty="0">
              <a:solidFill>
                <a:srgbClr val="222222"/>
              </a:solidFill>
              <a:latin typeface="Calibri" panose="020F0502020204030204" pitchFamily="34" charset="0"/>
              <a:ea typeface="Aptos" panose="020B0004020202020204" pitchFamily="34" charset="0"/>
            </a:endParaRPr>
          </a:p>
          <a:p>
            <a:pPr marL="342900" marR="0" indent="-342900">
              <a:buFont typeface="+mj-lt"/>
              <a:buAutoNum type="alphaLcParenR" startAt="5"/>
            </a:pPr>
            <a:r>
              <a:rPr lang="en-US" sz="1400" b="1" dirty="0">
                <a:solidFill>
                  <a:srgbClr val="222222"/>
                </a:solidFill>
                <a:latin typeface="Calibri" panose="020F0502020204030204" pitchFamily="34" charset="0"/>
                <a:ea typeface="Aptos" panose="020B0004020202020204" pitchFamily="34" charset="0"/>
              </a:rPr>
              <a:t>In addition to identifying relevant authorities to curb or combat anti-Semitism generally required by this section, the Secretary of State, the Secretary of Education, and the Secretary of Homeland Security, in consultation with each other, </a:t>
            </a:r>
            <a:r>
              <a:rPr lang="en-US" sz="1400" b="1" dirty="0">
                <a:solidFill>
                  <a:srgbClr val="C00000"/>
                </a:solidFill>
                <a:latin typeface="Calibri" panose="020F0502020204030204" pitchFamily="34" charset="0"/>
                <a:ea typeface="Aptos" panose="020B0004020202020204" pitchFamily="34" charset="0"/>
              </a:rPr>
              <a:t>shall include in their reports recommendations for familiarizing institutions of higher education with the grounds for inadmissibility under 8 U.S.C. 1182(a)(3) so that such institutions may monitor for and report activities by alien students and staff relevant to those grounds and for ensuring that such reports about aliens lead, as appropriate and consistent with applicable law, to investigations and, if warranted, actions to remove such aliens.</a:t>
            </a:r>
          </a:p>
        </p:txBody>
      </p:sp>
      <p:sp>
        <p:nvSpPr>
          <p:cNvPr id="2" name="TextBox 1">
            <a:extLst>
              <a:ext uri="{FF2B5EF4-FFF2-40B4-BE49-F238E27FC236}">
                <a16:creationId xmlns:a16="http://schemas.microsoft.com/office/drawing/2014/main" id="{C74F7050-F1FD-F819-1186-5FD61C1A0CC5}"/>
              </a:ext>
            </a:extLst>
          </p:cNvPr>
          <p:cNvSpPr txBox="1"/>
          <p:nvPr/>
        </p:nvSpPr>
        <p:spPr>
          <a:xfrm>
            <a:off x="2418724" y="5873262"/>
            <a:ext cx="688509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https://www.whitehouse.gov/presidential-actions/2025/01/additional-measures-to-combat-anti-semitism/</a:t>
            </a:r>
          </a:p>
        </p:txBody>
      </p:sp>
    </p:spTree>
    <p:extLst>
      <p:ext uri="{BB962C8B-B14F-4D97-AF65-F5344CB8AC3E}">
        <p14:creationId xmlns:p14="http://schemas.microsoft.com/office/powerpoint/2010/main" val="13699533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1393</TotalTime>
  <Words>4508</Words>
  <Application>Microsoft Office PowerPoint</Application>
  <PresentationFormat>Widescreen</PresentationFormat>
  <Paragraphs>272</Paragraphs>
  <Slides>63</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Arial</vt:lpstr>
      <vt:lpstr>Arial Narrow</vt:lpstr>
      <vt:lpstr>Calibri</vt:lpstr>
      <vt:lpstr>Cambria</vt:lpstr>
      <vt:lpstr>Franklin Gothic Book</vt:lpstr>
      <vt:lpstr>Franklin Gothic Medium</vt:lpstr>
      <vt:lpstr>Franklin Gothic Std Condensed</vt:lpstr>
      <vt:lpstr>Impact</vt:lpstr>
      <vt:lpstr>Oswald</vt:lpstr>
      <vt:lpstr>Roboto</vt:lpstr>
      <vt:lpstr>Main Event</vt:lpstr>
      <vt:lpstr>Office Theme</vt:lpstr>
      <vt:lpstr>Custom Design</vt:lpstr>
      <vt:lpstr>Federal legislative &amp;  Regulatory  Update</vt:lpstr>
      <vt:lpstr>AGENDA</vt:lpstr>
      <vt:lpstr>Trump Administrative Actions  This Week</vt:lpstr>
      <vt:lpstr>PowerPoint Presentation</vt:lpstr>
      <vt:lpstr>Executive Orders</vt:lpstr>
      <vt:lpstr> FEDERAL FUNDING temporary pause</vt:lpstr>
      <vt:lpstr> FEDERAL FUNDING temporary pause</vt:lpstr>
      <vt:lpstr> FEDERAL FUNDING temporary pause</vt:lpstr>
      <vt:lpstr> FEDERAL FUNDING temporary pause</vt:lpstr>
      <vt:lpstr> FEDERAL FUNDING temporary pause</vt:lpstr>
      <vt:lpstr>Executive Orders</vt:lpstr>
      <vt:lpstr>Executive MEMOS</vt:lpstr>
      <vt:lpstr> FEDERAL FUNDING temporary pause</vt:lpstr>
      <vt:lpstr> FEDERAL FUNDING temporary pause</vt:lpstr>
      <vt:lpstr> FEDERAL FUNDING temporary pause</vt:lpstr>
      <vt:lpstr> FEDERAL FUNDING temporary pause</vt:lpstr>
      <vt:lpstr> FEDERAL FUNDING temporary pause</vt:lpstr>
      <vt:lpstr>Executive MEMOS</vt:lpstr>
      <vt:lpstr>Executive MEMOS</vt:lpstr>
      <vt:lpstr> federal funding temporary pause - guidance</vt:lpstr>
      <vt:lpstr> federal funding temporary pause - guidance</vt:lpstr>
      <vt:lpstr> federal funding temporary pause - guidance</vt:lpstr>
      <vt:lpstr> federal funding temporary pause - guidance</vt:lpstr>
      <vt:lpstr>Department of education guidance</vt:lpstr>
      <vt:lpstr> Department of education guidance</vt:lpstr>
      <vt:lpstr>Executive MEMOS</vt:lpstr>
      <vt:lpstr> federal funding temporary pause - Recission</vt:lpstr>
      <vt:lpstr>Executive Orders</vt:lpstr>
      <vt:lpstr>Executive Orders</vt:lpstr>
      <vt:lpstr>Executive Orders</vt:lpstr>
      <vt:lpstr>Executive Orders</vt:lpstr>
      <vt:lpstr>Executive Orders</vt:lpstr>
      <vt:lpstr>Executive Orders</vt:lpstr>
      <vt:lpstr>Executive Orders</vt:lpstr>
      <vt:lpstr>Executive Orders</vt:lpstr>
      <vt:lpstr>Executive Orders</vt:lpstr>
      <vt:lpstr> Regulatory Freeze Pending Review</vt:lpstr>
      <vt:lpstr> Regulatory Freeze Pending Review</vt:lpstr>
      <vt:lpstr> Regulatory Freeze Pending Review</vt:lpstr>
      <vt:lpstr> Regulatory Freeze Pending Review</vt:lpstr>
      <vt:lpstr> Regulatory Freeze Pending Review</vt:lpstr>
      <vt:lpstr>What could  be  next?</vt:lpstr>
      <vt:lpstr>REGULATORY UPDATE</vt:lpstr>
      <vt:lpstr> Department of Education Appointees</vt:lpstr>
      <vt:lpstr> Department of Education Appointees</vt:lpstr>
      <vt:lpstr>GE Reporting DEADLINE</vt:lpstr>
      <vt:lpstr>PowerPoint Presentation</vt:lpstr>
      <vt:lpstr>legislative UPDATE</vt:lpstr>
      <vt:lpstr>PowerPoint Presentation</vt:lpstr>
      <vt:lpstr>House E&amp;W Hearing</vt:lpstr>
      <vt:lpstr>PowerPoint Presentation</vt:lpstr>
      <vt:lpstr>PowerPoint Presentation</vt:lpstr>
      <vt:lpstr>PRESIDENT TRUMP’S  Key Selections  SECRETARY OF EDUCATION LINDA McMAHON</vt:lpstr>
      <vt:lpstr>PRESIDENT TRUMP’S  Key Selections  Deputy SECRETARY OF EDUCATION Peggy Schwinn</vt:lpstr>
      <vt:lpstr>Judicial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6</cp:revision>
  <dcterms:created xsi:type="dcterms:W3CDTF">2020-12-23T16:41:23Z</dcterms:created>
  <dcterms:modified xsi:type="dcterms:W3CDTF">2025-01-30T18:45:32Z</dcterms:modified>
</cp:coreProperties>
</file>