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9" r:id="rId2"/>
    <p:sldMasterId id="2147483714" r:id="rId3"/>
  </p:sldMasterIdLst>
  <p:notesMasterIdLst>
    <p:notesMasterId r:id="rId31"/>
  </p:notesMasterIdLst>
  <p:sldIdLst>
    <p:sldId id="4583" r:id="rId4"/>
    <p:sldId id="4449" r:id="rId5"/>
    <p:sldId id="266" r:id="rId6"/>
    <p:sldId id="5510" r:id="rId7"/>
    <p:sldId id="5387" r:id="rId8"/>
    <p:sldId id="5504" r:id="rId9"/>
    <p:sldId id="4584" r:id="rId10"/>
    <p:sldId id="5219" r:id="rId11"/>
    <p:sldId id="5511" r:id="rId12"/>
    <p:sldId id="5453" r:id="rId13"/>
    <p:sldId id="5588" r:id="rId14"/>
    <p:sldId id="5589" r:id="rId15"/>
    <p:sldId id="5590" r:id="rId16"/>
    <p:sldId id="5586" r:id="rId17"/>
    <p:sldId id="5576" r:id="rId18"/>
    <p:sldId id="5585" r:id="rId19"/>
    <p:sldId id="5577" r:id="rId20"/>
    <p:sldId id="5578" r:id="rId21"/>
    <p:sldId id="5579" r:id="rId22"/>
    <p:sldId id="5581" r:id="rId23"/>
    <p:sldId id="5582" r:id="rId24"/>
    <p:sldId id="5583" r:id="rId25"/>
    <p:sldId id="5584" r:id="rId26"/>
    <p:sldId id="5592" r:id="rId27"/>
    <p:sldId id="5401" r:id="rId28"/>
    <p:sldId id="5591" r:id="rId29"/>
    <p:sldId id="421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0707"/>
    <a:srgbClr val="680808"/>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899E5-5A96-4FAC-91BD-365892B97CF3}" v="1" dt="2025-08-12T17:23:40.5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77" autoAdjust="0"/>
    <p:restoredTop sz="94660"/>
  </p:normalViewPr>
  <p:slideViewPr>
    <p:cSldViewPr snapToGrid="0">
      <p:cViewPr varScale="1">
        <p:scale>
          <a:sx n="82" d="100"/>
          <a:sy n="82" d="100"/>
        </p:scale>
        <p:origin x="53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Netting" userId="c8861880-ee81-4823-ae1f-81f5a5499ee4" providerId="ADAL" clId="{0F9899E5-5A96-4FAC-91BD-365892B97CF3}"/>
    <pc:docChg chg="undo custSel addSld delSld modSld sldOrd">
      <pc:chgData name="Tom Netting" userId="c8861880-ee81-4823-ae1f-81f5a5499ee4" providerId="ADAL" clId="{0F9899E5-5A96-4FAC-91BD-365892B97CF3}" dt="2025-08-12T17:24:13.797" v="675" actId="1076"/>
      <pc:docMkLst>
        <pc:docMk/>
      </pc:docMkLst>
      <pc:sldChg chg="modSp mod">
        <pc:chgData name="Tom Netting" userId="c8861880-ee81-4823-ae1f-81f5a5499ee4" providerId="ADAL" clId="{0F9899E5-5A96-4FAC-91BD-365892B97CF3}" dt="2025-08-11T22:09:56.933" v="561" actId="313"/>
        <pc:sldMkLst>
          <pc:docMk/>
          <pc:sldMk cId="2919469142" sldId="4449"/>
        </pc:sldMkLst>
        <pc:spChg chg="mod">
          <ac:chgData name="Tom Netting" userId="c8861880-ee81-4823-ae1f-81f5a5499ee4" providerId="ADAL" clId="{0F9899E5-5A96-4FAC-91BD-365892B97CF3}" dt="2025-08-11T22:09:56.933" v="561" actId="313"/>
          <ac:spMkLst>
            <pc:docMk/>
            <pc:sldMk cId="2919469142" sldId="4449"/>
            <ac:spMk id="3" creationId="{7467F433-563E-4176-9E84-A1F1CF0E4476}"/>
          </ac:spMkLst>
        </pc:spChg>
      </pc:sldChg>
      <pc:sldChg chg="modSp mod">
        <pc:chgData name="Tom Netting" userId="c8861880-ee81-4823-ae1f-81f5a5499ee4" providerId="ADAL" clId="{0F9899E5-5A96-4FAC-91BD-365892B97CF3}" dt="2025-08-11T22:10:19.515" v="586" actId="20577"/>
        <pc:sldMkLst>
          <pc:docMk/>
          <pc:sldMk cId="3711186237" sldId="4583"/>
        </pc:sldMkLst>
        <pc:spChg chg="mod">
          <ac:chgData name="Tom Netting" userId="c8861880-ee81-4823-ae1f-81f5a5499ee4" providerId="ADAL" clId="{0F9899E5-5A96-4FAC-91BD-365892B97CF3}" dt="2025-08-11T22:10:19.515" v="586" actId="20577"/>
          <ac:spMkLst>
            <pc:docMk/>
            <pc:sldMk cId="3711186237" sldId="4583"/>
            <ac:spMk id="5" creationId="{78566011-9050-403C-A110-116FA5B0B924}"/>
          </ac:spMkLst>
        </pc:spChg>
      </pc:sldChg>
      <pc:sldChg chg="addSp delSp modSp mod ord">
        <pc:chgData name="Tom Netting" userId="c8861880-ee81-4823-ae1f-81f5a5499ee4" providerId="ADAL" clId="{0F9899E5-5A96-4FAC-91BD-365892B97CF3}" dt="2025-08-12T17:24:13.797" v="675" actId="1076"/>
        <pc:sldMkLst>
          <pc:docMk/>
          <pc:sldMk cId="2288959188" sldId="5510"/>
        </pc:sldMkLst>
        <pc:spChg chg="add mod">
          <ac:chgData name="Tom Netting" userId="c8861880-ee81-4823-ae1f-81f5a5499ee4" providerId="ADAL" clId="{0F9899E5-5A96-4FAC-91BD-365892B97CF3}" dt="2025-08-12T17:24:13.797" v="675" actId="1076"/>
          <ac:spMkLst>
            <pc:docMk/>
            <pc:sldMk cId="2288959188" sldId="5510"/>
            <ac:spMk id="9" creationId="{C81E30A6-393E-B624-7860-DF73C148FFB7}"/>
          </ac:spMkLst>
        </pc:spChg>
        <pc:picChg chg="del">
          <ac:chgData name="Tom Netting" userId="c8861880-ee81-4823-ae1f-81f5a5499ee4" providerId="ADAL" clId="{0F9899E5-5A96-4FAC-91BD-365892B97CF3}" dt="2025-08-12T17:19:20.042" v="611" actId="21"/>
          <ac:picMkLst>
            <pc:docMk/>
            <pc:sldMk cId="2288959188" sldId="5510"/>
            <ac:picMk id="2" creationId="{EE4A0DEA-DD20-C1E3-EB71-AAAC04342F61}"/>
          </ac:picMkLst>
        </pc:picChg>
        <pc:picChg chg="add mod">
          <ac:chgData name="Tom Netting" userId="c8861880-ee81-4823-ae1f-81f5a5499ee4" providerId="ADAL" clId="{0F9899E5-5A96-4FAC-91BD-365892B97CF3}" dt="2025-08-12T17:23:34.647" v="634" actId="1076"/>
          <ac:picMkLst>
            <pc:docMk/>
            <pc:sldMk cId="2288959188" sldId="5510"/>
            <ac:picMk id="4" creationId="{60D878FF-4B18-1389-938E-597644DE84B4}"/>
          </ac:picMkLst>
        </pc:picChg>
        <pc:picChg chg="add mod">
          <ac:chgData name="Tom Netting" userId="c8861880-ee81-4823-ae1f-81f5a5499ee4" providerId="ADAL" clId="{0F9899E5-5A96-4FAC-91BD-365892B97CF3}" dt="2025-08-12T17:23:25.018" v="633" actId="1076"/>
          <ac:picMkLst>
            <pc:docMk/>
            <pc:sldMk cId="2288959188" sldId="5510"/>
            <ac:picMk id="6" creationId="{7CC55C6E-866D-DD1B-D7AA-F87D691B3419}"/>
          </ac:picMkLst>
        </pc:picChg>
        <pc:picChg chg="add mod">
          <ac:chgData name="Tom Netting" userId="c8861880-ee81-4823-ae1f-81f5a5499ee4" providerId="ADAL" clId="{0F9899E5-5A96-4FAC-91BD-365892B97CF3}" dt="2025-08-12T17:23:15.871" v="632" actId="1076"/>
          <ac:picMkLst>
            <pc:docMk/>
            <pc:sldMk cId="2288959188" sldId="5510"/>
            <ac:picMk id="8" creationId="{D01B6C79-245F-55EF-EA00-8F3BA6267FE5}"/>
          </ac:picMkLst>
        </pc:picChg>
      </pc:sldChg>
      <pc:sldChg chg="modSp mod">
        <pc:chgData name="Tom Netting" userId="c8861880-ee81-4823-ae1f-81f5a5499ee4" providerId="ADAL" clId="{0F9899E5-5A96-4FAC-91BD-365892B97CF3}" dt="2025-08-11T22:10:54.431" v="590" actId="20577"/>
        <pc:sldMkLst>
          <pc:docMk/>
          <pc:sldMk cId="484098019" sldId="5576"/>
        </pc:sldMkLst>
        <pc:spChg chg="mod">
          <ac:chgData name="Tom Netting" userId="c8861880-ee81-4823-ae1f-81f5a5499ee4" providerId="ADAL" clId="{0F9899E5-5A96-4FAC-91BD-365892B97CF3}" dt="2025-08-11T22:10:54.431" v="590" actId="20577"/>
          <ac:spMkLst>
            <pc:docMk/>
            <pc:sldMk cId="484098019" sldId="5576"/>
            <ac:spMk id="8" creationId="{832DA7D4-168E-D3FA-40DD-EAB8B9DD0102}"/>
          </ac:spMkLst>
        </pc:spChg>
      </pc:sldChg>
      <pc:sldChg chg="del">
        <pc:chgData name="Tom Netting" userId="c8861880-ee81-4823-ae1f-81f5a5499ee4" providerId="ADAL" clId="{0F9899E5-5A96-4FAC-91BD-365892B97CF3}" dt="2025-08-12T17:17:20.614" v="606" actId="2696"/>
        <pc:sldMkLst>
          <pc:docMk/>
          <pc:sldMk cId="3402637917" sldId="5580"/>
        </pc:sldMkLst>
      </pc:sldChg>
      <pc:sldChg chg="modSp mod ord">
        <pc:chgData name="Tom Netting" userId="c8861880-ee81-4823-ae1f-81f5a5499ee4" providerId="ADAL" clId="{0F9899E5-5A96-4FAC-91BD-365892B97CF3}" dt="2025-08-12T17:17:37.690" v="607" actId="1076"/>
        <pc:sldMkLst>
          <pc:docMk/>
          <pc:sldMk cId="2106507861" sldId="5581"/>
        </pc:sldMkLst>
        <pc:spChg chg="mod">
          <ac:chgData name="Tom Netting" userId="c8861880-ee81-4823-ae1f-81f5a5499ee4" providerId="ADAL" clId="{0F9899E5-5A96-4FAC-91BD-365892B97CF3}" dt="2025-08-12T17:17:37.690" v="607" actId="1076"/>
          <ac:spMkLst>
            <pc:docMk/>
            <pc:sldMk cId="2106507861" sldId="5581"/>
            <ac:spMk id="3" creationId="{32F0513D-EF20-FF8B-24A2-81BC99D04788}"/>
          </ac:spMkLst>
        </pc:spChg>
      </pc:sldChg>
      <pc:sldChg chg="modSp mod">
        <pc:chgData name="Tom Netting" userId="c8861880-ee81-4823-ae1f-81f5a5499ee4" providerId="ADAL" clId="{0F9899E5-5A96-4FAC-91BD-365892B97CF3}" dt="2025-08-11T22:12:04.439" v="603" actId="1076"/>
        <pc:sldMkLst>
          <pc:docMk/>
          <pc:sldMk cId="1831951993" sldId="5591"/>
        </pc:sldMkLst>
        <pc:spChg chg="mod">
          <ac:chgData name="Tom Netting" userId="c8861880-ee81-4823-ae1f-81f5a5499ee4" providerId="ADAL" clId="{0F9899E5-5A96-4FAC-91BD-365892B97CF3}" dt="2025-08-11T22:12:04.439" v="603" actId="1076"/>
          <ac:spMkLst>
            <pc:docMk/>
            <pc:sldMk cId="1831951993" sldId="5591"/>
            <ac:spMk id="4" creationId="{6983DF3F-9179-4EAE-4333-EE3C133FB94E}"/>
          </ac:spMkLst>
        </pc:spChg>
      </pc:sldChg>
      <pc:sldChg chg="add">
        <pc:chgData name="Tom Netting" userId="c8861880-ee81-4823-ae1f-81f5a5499ee4" providerId="ADAL" clId="{0F9899E5-5A96-4FAC-91BD-365892B97CF3}" dt="2025-08-12T17:19:02.015" v="608" actId="2890"/>
        <pc:sldMkLst>
          <pc:docMk/>
          <pc:sldMk cId="843439268" sldId="55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2EE8F-EBFC-4CEE-AE94-ACBA352BF2B2}"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ABA77-F450-4E5A-8DD1-427746DA7B3D}" type="slidenum">
              <a:rPr lang="en-US" smtClean="0"/>
              <a:t>‹#›</a:t>
            </a:fld>
            <a:endParaRPr lang="en-US"/>
          </a:p>
        </p:txBody>
      </p:sp>
    </p:spTree>
    <p:extLst>
      <p:ext uri="{BB962C8B-B14F-4D97-AF65-F5344CB8AC3E}">
        <p14:creationId xmlns:p14="http://schemas.microsoft.com/office/powerpoint/2010/main" val="73709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8/12/2025</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FF1211-4E0C-4AB3-B04F-585959BDAFE8}" type="datetimeFigureOut">
              <a:rPr lang="en-US" dirty="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DECAF-D3BE-4069-9C78-642ECCD01477}" type="datetimeFigureOut">
              <a:rPr lang="en-US" dirty="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0428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Page -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tx1"/>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chemeClr val="tx1"/>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tx1"/>
                </a:solidFill>
                <a:latin typeface="Arial Narrow" panose="020B0604020202020204" pitchFamily="34" charset="0"/>
                <a:cs typeface="Arial Narrow" panose="020B0604020202020204" pitchFamily="34" charset="0"/>
              </a:defRPr>
            </a:lvl1p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A74DB9CF-224D-4318-8FE8-C75CF089B4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4877" y="5644474"/>
            <a:ext cx="1160533" cy="1160533"/>
          </a:xfrm>
          <a:prstGeom prst="rect">
            <a:avLst/>
          </a:prstGeom>
        </p:spPr>
      </p:pic>
    </p:spTree>
    <p:extLst>
      <p:ext uri="{BB962C8B-B14F-4D97-AF65-F5344CB8AC3E}">
        <p14:creationId xmlns:p14="http://schemas.microsoft.com/office/powerpoint/2010/main" val="3970246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BDC27-E420-4878-9EE6-7B9656D6442A}" type="datetimeFigureOut">
              <a:rPr lang="en-US" dirty="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Divider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89237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58427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158850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wo Columns - Gradient">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94756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0"/>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935586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8"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6"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4"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900925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688039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sp>
        <p:nvSpPr>
          <p:cNvPr id="24" name="Picture Placeholder 31">
            <a:extLst>
              <a:ext uri="{FF2B5EF4-FFF2-40B4-BE49-F238E27FC236}">
                <a16:creationId xmlns:a16="http://schemas.microsoft.com/office/drawing/2014/main" id="{96E70AE9-FB76-604B-A65C-598FA706A7D7}"/>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BF8C0C59-6ED8-2D48-AC15-EDF74BEAB43A}"/>
              </a:ext>
            </a:extLst>
          </p:cNvPr>
          <p:cNvSpPr>
            <a:spLocks noGrp="1"/>
          </p:cNvSpPr>
          <p:nvPr>
            <p:ph type="body" sz="quarter" idx="31" hasCustomPrompt="1"/>
          </p:nvPr>
        </p:nvSpPr>
        <p:spPr>
          <a:xfrm>
            <a:off x="910089"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27" name="Text Placeholder 2">
            <a:extLst>
              <a:ext uri="{FF2B5EF4-FFF2-40B4-BE49-F238E27FC236}">
                <a16:creationId xmlns:a16="http://schemas.microsoft.com/office/drawing/2014/main" id="{3E6314B7-065C-834C-A970-18D9159E830F}"/>
              </a:ext>
            </a:extLst>
          </p:cNvPr>
          <p:cNvSpPr>
            <a:spLocks noGrp="1"/>
          </p:cNvSpPr>
          <p:nvPr>
            <p:ph type="body" sz="quarter" idx="33" hasCustomPrompt="1"/>
          </p:nvPr>
        </p:nvSpPr>
        <p:spPr>
          <a:xfrm>
            <a:off x="910088"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28" name="Picture Placeholder 31">
            <a:extLst>
              <a:ext uri="{FF2B5EF4-FFF2-40B4-BE49-F238E27FC236}">
                <a16:creationId xmlns:a16="http://schemas.microsoft.com/office/drawing/2014/main" id="{96CC19F3-F173-CD42-86F2-D17DB0FED06F}"/>
              </a:ext>
            </a:extLst>
          </p:cNvPr>
          <p:cNvSpPr>
            <a:spLocks noGrp="1"/>
          </p:cNvSpPr>
          <p:nvPr>
            <p:ph type="pic" sz="quarter" idx="39" hasCustomPrompt="1"/>
          </p:nvPr>
        </p:nvSpPr>
        <p:spPr>
          <a:xfrm>
            <a:off x="9136570"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0" name="Text Placeholder 2">
            <a:extLst>
              <a:ext uri="{FF2B5EF4-FFF2-40B4-BE49-F238E27FC236}">
                <a16:creationId xmlns:a16="http://schemas.microsoft.com/office/drawing/2014/main" id="{B98CF99A-3EA3-EB40-BC93-51373A3B2F8B}"/>
              </a:ext>
            </a:extLst>
          </p:cNvPr>
          <p:cNvSpPr>
            <a:spLocks noGrp="1"/>
          </p:cNvSpPr>
          <p:nvPr>
            <p:ph type="body" sz="quarter" idx="40" hasCustomPrompt="1"/>
          </p:nvPr>
        </p:nvSpPr>
        <p:spPr>
          <a:xfrm>
            <a:off x="9136570"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0BC8F4ED-5E68-2449-AD64-8F4F79A34ED9}"/>
              </a:ext>
            </a:extLst>
          </p:cNvPr>
          <p:cNvSpPr>
            <a:spLocks noGrp="1"/>
          </p:cNvSpPr>
          <p:nvPr>
            <p:ph type="body" sz="quarter" idx="41" hasCustomPrompt="1"/>
          </p:nvPr>
        </p:nvSpPr>
        <p:spPr>
          <a:xfrm>
            <a:off x="9136569"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32" name="Picture Placeholder 31">
            <a:extLst>
              <a:ext uri="{FF2B5EF4-FFF2-40B4-BE49-F238E27FC236}">
                <a16:creationId xmlns:a16="http://schemas.microsoft.com/office/drawing/2014/main" id="{93030644-BEAB-4A4D-96D8-83AF3883CF41}"/>
              </a:ext>
            </a:extLst>
          </p:cNvPr>
          <p:cNvSpPr>
            <a:spLocks noGrp="1"/>
          </p:cNvSpPr>
          <p:nvPr>
            <p:ph type="pic" sz="quarter" idx="42" hasCustomPrompt="1"/>
          </p:nvPr>
        </p:nvSpPr>
        <p:spPr>
          <a:xfrm>
            <a:off x="365854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Text Placeholder 2">
            <a:extLst>
              <a:ext uri="{FF2B5EF4-FFF2-40B4-BE49-F238E27FC236}">
                <a16:creationId xmlns:a16="http://schemas.microsoft.com/office/drawing/2014/main" id="{E28FEAD2-259D-E74D-8873-31B5EAC1E858}"/>
              </a:ext>
            </a:extLst>
          </p:cNvPr>
          <p:cNvSpPr>
            <a:spLocks noGrp="1"/>
          </p:cNvSpPr>
          <p:nvPr>
            <p:ph type="body" sz="quarter" idx="43" hasCustomPrompt="1"/>
          </p:nvPr>
        </p:nvSpPr>
        <p:spPr>
          <a:xfrm>
            <a:off x="365854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0" name="Text Placeholder 2">
            <a:extLst>
              <a:ext uri="{FF2B5EF4-FFF2-40B4-BE49-F238E27FC236}">
                <a16:creationId xmlns:a16="http://schemas.microsoft.com/office/drawing/2014/main" id="{33DA959B-5B2A-4C4E-BF5F-130477D3F8CE}"/>
              </a:ext>
            </a:extLst>
          </p:cNvPr>
          <p:cNvSpPr>
            <a:spLocks noGrp="1"/>
          </p:cNvSpPr>
          <p:nvPr>
            <p:ph type="body" sz="quarter" idx="44" hasCustomPrompt="1"/>
          </p:nvPr>
        </p:nvSpPr>
        <p:spPr>
          <a:xfrm>
            <a:off x="365854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41" name="Picture Placeholder 31">
            <a:extLst>
              <a:ext uri="{FF2B5EF4-FFF2-40B4-BE49-F238E27FC236}">
                <a16:creationId xmlns:a16="http://schemas.microsoft.com/office/drawing/2014/main" id="{68867C6A-7C54-894A-BC7D-E98DC5E4A431}"/>
              </a:ext>
            </a:extLst>
          </p:cNvPr>
          <p:cNvSpPr>
            <a:spLocks noGrp="1"/>
          </p:cNvSpPr>
          <p:nvPr>
            <p:ph type="pic" sz="quarter" idx="45" hasCustomPrompt="1"/>
          </p:nvPr>
        </p:nvSpPr>
        <p:spPr>
          <a:xfrm>
            <a:off x="638811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42" name="Text Placeholder 2">
            <a:extLst>
              <a:ext uri="{FF2B5EF4-FFF2-40B4-BE49-F238E27FC236}">
                <a16:creationId xmlns:a16="http://schemas.microsoft.com/office/drawing/2014/main" id="{611DAA6E-D53E-234D-AA4F-BB5F610D9025}"/>
              </a:ext>
            </a:extLst>
          </p:cNvPr>
          <p:cNvSpPr>
            <a:spLocks noGrp="1"/>
          </p:cNvSpPr>
          <p:nvPr>
            <p:ph type="body" sz="quarter" idx="46" hasCustomPrompt="1"/>
          </p:nvPr>
        </p:nvSpPr>
        <p:spPr>
          <a:xfrm>
            <a:off x="638811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3" name="Text Placeholder 2">
            <a:extLst>
              <a:ext uri="{FF2B5EF4-FFF2-40B4-BE49-F238E27FC236}">
                <a16:creationId xmlns:a16="http://schemas.microsoft.com/office/drawing/2014/main" id="{2CEA056E-C884-244F-9FA5-F52654E0C3AE}"/>
              </a:ext>
            </a:extLst>
          </p:cNvPr>
          <p:cNvSpPr>
            <a:spLocks noGrp="1"/>
          </p:cNvSpPr>
          <p:nvPr>
            <p:ph type="body" sz="quarter" idx="47" hasCustomPrompt="1"/>
          </p:nvPr>
        </p:nvSpPr>
        <p:spPr>
          <a:xfrm>
            <a:off x="638811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pic>
        <p:nvPicPr>
          <p:cNvPr id="18" name="Picture 17">
            <a:extLst>
              <a:ext uri="{FF2B5EF4-FFF2-40B4-BE49-F238E27FC236}">
                <a16:creationId xmlns:a16="http://schemas.microsoft.com/office/drawing/2014/main" id="{B360D5F2-95F3-8949-ACB9-17B5250328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822515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09137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95000"/>
            </a:schemeClr>
          </a:solidFill>
        </p:spPr>
        <p:txBody>
          <a:bodyPr anchor="t"/>
          <a:lstStyle>
            <a:lvl1pPr marL="0" indent="0" algn="l">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endParaRPr lang="en-US"/>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95777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2886637"/>
            <a:ext cx="2856846" cy="2639054"/>
          </a:xfrm>
        </p:spPr>
        <p:txBody>
          <a:bodyPr lIns="0">
            <a:noAutofit/>
          </a:bodyPr>
          <a:lstStyle>
            <a:lvl1pPr marL="0" marR="0" indent="0" algn="l" defTabSz="914196" rtl="0" eaLnBrk="1" fontAlgn="auto" latinLnBrk="0" hangingPunct="1">
              <a:lnSpc>
                <a:spcPct val="110000"/>
              </a:lnSpc>
              <a:spcBef>
                <a:spcPts val="1000"/>
              </a:spcBef>
              <a:spcAft>
                <a:spcPts val="0"/>
              </a:spcAft>
              <a:buClrTx/>
              <a:buSzTx/>
              <a:buFontTx/>
              <a:buNone/>
              <a:tabLst/>
              <a:defRPr sz="18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sp>
        <p:nvSpPr>
          <p:cNvPr id="10" name="Text Placeholder 2">
            <a:extLst>
              <a:ext uri="{FF2B5EF4-FFF2-40B4-BE49-F238E27FC236}">
                <a16:creationId xmlns:a16="http://schemas.microsoft.com/office/drawing/2014/main" id="{5453E883-3F77-3549-9A4A-DC60817595FA}"/>
              </a:ext>
            </a:extLst>
          </p:cNvPr>
          <p:cNvSpPr>
            <a:spLocks noGrp="1"/>
          </p:cNvSpPr>
          <p:nvPr>
            <p:ph type="body" sz="quarter" idx="25" hasCustomPrompt="1"/>
          </p:nvPr>
        </p:nvSpPr>
        <p:spPr>
          <a:xfrm>
            <a:off x="912570" y="2206507"/>
            <a:ext cx="306308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graph description</a:t>
            </a:r>
          </a:p>
        </p:txBody>
      </p:sp>
    </p:spTree>
    <p:extLst>
      <p:ext uri="{BB962C8B-B14F-4D97-AF65-F5344CB8AC3E}">
        <p14:creationId xmlns:p14="http://schemas.microsoft.com/office/powerpoint/2010/main" val="1880257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218776"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654853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255449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059493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95000"/>
            </a:schemeClr>
          </a:solidFill>
        </p:spPr>
        <p:txBody>
          <a:bodyPr anchor="t"/>
          <a:lstStyle>
            <a:lvl1pPr marL="0" indent="0" algn="ctr">
              <a:buNone/>
              <a:defRPr sz="18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1" name="Picture 10">
            <a:extLst>
              <a:ext uri="{FF2B5EF4-FFF2-40B4-BE49-F238E27FC236}">
                <a16:creationId xmlns:a16="http://schemas.microsoft.com/office/drawing/2014/main" id="{59921A3B-5CBC-D849-9A71-B24653983C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1928370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7186020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A5C14B54-2883-A84E-B4E7-F67C5E8FBD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491288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703BCE72-41A5-7F40-9E68-178F572607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5451837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0"/>
            <a:ext cx="4620126" cy="1036356"/>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4407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143F43-DA76-AB44-9CF6-DCC2E8313DBF}"/>
              </a:ext>
            </a:extLst>
          </p:cNvPr>
          <p:cNvSpPr>
            <a:spLocks noGrp="1"/>
          </p:cNvSpPr>
          <p:nvPr>
            <p:ph type="pic" sz="quarter" idx="26"/>
          </p:nvPr>
        </p:nvSpPr>
        <p:spPr>
          <a:xfrm>
            <a:off x="0" y="0"/>
            <a:ext cx="12192000" cy="6858000"/>
          </a:xfrm>
          <a:solidFill>
            <a:schemeClr val="bg1">
              <a:lumMod val="95000"/>
            </a:schemeClr>
          </a:solidFill>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3959382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22DC73-F065-42F5-A9F2-D90B2E42A0B3}" type="datetimeFigureOut">
              <a:rPr lang="en-US" dirty="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b="1" i="0">
                <a:solidFill>
                  <a:schemeClr val="tx1"/>
                </a:solidFill>
                <a:latin typeface="Arial Narrow" panose="020B0604020202020204" pitchFamily="34" charset="0"/>
                <a:cs typeface="Arial Narrow" panose="020B0604020202020204" pitchFamily="34" charset="0"/>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800" b="1" i="0" spc="100" baseline="0">
                <a:solidFill>
                  <a:schemeClr val="accent1"/>
                </a:solidFill>
                <a:effectLst/>
                <a:latin typeface="Arial Narrow" panose="020B0604020202020204" pitchFamily="34" charset="0"/>
                <a:cs typeface="Arial Narrow" panose="020B0604020202020204" pitchFamily="34" charset="0"/>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
        <p:nvSpPr>
          <p:cNvPr id="12" name="TextBox 11">
            <a:extLst>
              <a:ext uri="{FF2B5EF4-FFF2-40B4-BE49-F238E27FC236}">
                <a16:creationId xmlns:a16="http://schemas.microsoft.com/office/drawing/2014/main" id="{A2668A42-AE1B-5840-A55E-9AC70E946809}"/>
              </a:ext>
            </a:extLst>
          </p:cNvPr>
          <p:cNvSpPr txBox="1"/>
          <p:nvPr userDrawn="1"/>
        </p:nvSpPr>
        <p:spPr>
          <a:xfrm>
            <a:off x="5588794" y="533342"/>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Arial Narrow" panose="020B0604020202020204" pitchFamily="34" charset="0"/>
                <a:ea typeface="+mn-ea"/>
                <a:cs typeface="Arial Narrow" panose="020B0604020202020204" pitchFamily="34" charset="0"/>
              </a:rPr>
              <a:t>“</a:t>
            </a:r>
          </a:p>
        </p:txBody>
      </p:sp>
    </p:spTree>
    <p:extLst>
      <p:ext uri="{BB962C8B-B14F-4D97-AF65-F5344CB8AC3E}">
        <p14:creationId xmlns:p14="http://schemas.microsoft.com/office/powerpoint/2010/main" val="809886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0417370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PPT-texture.jpg">
            <a:extLst>
              <a:ext uri="{FF2B5EF4-FFF2-40B4-BE49-F238E27FC236}">
                <a16:creationId xmlns:a16="http://schemas.microsoft.com/office/drawing/2014/main" id="{DC76ED32-4C43-CA44-8518-6CA3FADF83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2192000" cy="6858000"/>
          </a:xfrm>
          <a:prstGeom prst="rect">
            <a:avLst/>
          </a:prstGeom>
        </p:spPr>
      </p:pic>
      <p:sp>
        <p:nvSpPr>
          <p:cNvPr id="2" name="Title 1">
            <a:extLst>
              <a:ext uri="{FF2B5EF4-FFF2-40B4-BE49-F238E27FC236}">
                <a16:creationId xmlns:a16="http://schemas.microsoft.com/office/drawing/2014/main" id="{82B7F967-B8B7-DB46-8156-62A0A6454DEF}"/>
              </a:ext>
            </a:extLst>
          </p:cNvPr>
          <p:cNvSpPr>
            <a:spLocks noGrp="1"/>
          </p:cNvSpPr>
          <p:nvPr>
            <p:ph type="ctrTitle"/>
          </p:nvPr>
        </p:nvSpPr>
        <p:spPr>
          <a:xfrm>
            <a:off x="1524000" y="360399"/>
            <a:ext cx="9144000" cy="1931418"/>
          </a:xfrm>
        </p:spPr>
        <p:txBody>
          <a:bodyPr anchor="b"/>
          <a:lstStyle>
            <a:lvl1pPr algn="ctr">
              <a:defRPr sz="4500">
                <a:solidFill>
                  <a:schemeClr val="bg1"/>
                </a:solidFill>
                <a:latin typeface="Franklin Gothic Medium" panose="020B0603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A0C17F9-8E4A-C147-B564-C14BA3CB335C}"/>
              </a:ext>
            </a:extLst>
          </p:cNvPr>
          <p:cNvSpPr>
            <a:spLocks noGrp="1"/>
          </p:cNvSpPr>
          <p:nvPr>
            <p:ph type="subTitle" idx="1"/>
          </p:nvPr>
        </p:nvSpPr>
        <p:spPr>
          <a:xfrm>
            <a:off x="1524000" y="2466256"/>
            <a:ext cx="9144000" cy="1655762"/>
          </a:xfrm>
        </p:spPr>
        <p:txBody>
          <a:bodyPr/>
          <a:lstStyle>
            <a:lvl1pPr marL="0" indent="0" algn="ctr">
              <a:buNone/>
              <a:defRPr sz="1800">
                <a:solidFill>
                  <a:schemeClr val="bg1"/>
                </a:solidFill>
                <a:latin typeface="Franklin Gothic Book" panose="020B05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Rectangle 9">
            <a:extLst>
              <a:ext uri="{FF2B5EF4-FFF2-40B4-BE49-F238E27FC236}">
                <a16:creationId xmlns:a16="http://schemas.microsoft.com/office/drawing/2014/main" id="{EE1FEB70-CE68-FF47-BBA3-AC69A97646A4}"/>
              </a:ext>
            </a:extLst>
          </p:cNvPr>
          <p:cNvSpPr/>
          <p:nvPr userDrawn="1"/>
        </p:nvSpPr>
        <p:spPr>
          <a:xfrm>
            <a:off x="-105878" y="3745991"/>
            <a:ext cx="12406964" cy="25479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Franklin Gothic Std Condensed"/>
            </a:endParaRPr>
          </a:p>
        </p:txBody>
      </p:sp>
      <p:pic>
        <p:nvPicPr>
          <p:cNvPr id="13" name="Picture 12">
            <a:extLst>
              <a:ext uri="{FF2B5EF4-FFF2-40B4-BE49-F238E27FC236}">
                <a16:creationId xmlns:a16="http://schemas.microsoft.com/office/drawing/2014/main" id="{E2E7BF81-6572-4A45-B6F6-4B451698C8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4891" y="4677047"/>
            <a:ext cx="4177285" cy="724707"/>
          </a:xfrm>
          <a:prstGeom prst="rect">
            <a:avLst/>
          </a:prstGeom>
        </p:spPr>
      </p:pic>
    </p:spTree>
    <p:extLst>
      <p:ext uri="{BB962C8B-B14F-4D97-AF65-F5344CB8AC3E}">
        <p14:creationId xmlns:p14="http://schemas.microsoft.com/office/powerpoint/2010/main" val="321580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F6ED-F8DD-6940-9DED-685DA4D90E59}"/>
              </a:ext>
            </a:extLst>
          </p:cNvPr>
          <p:cNvSpPr>
            <a:spLocks noGrp="1"/>
          </p:cNvSpPr>
          <p:nvPr>
            <p:ph type="title" hasCustomPrompt="1"/>
          </p:nvPr>
        </p:nvSpPr>
        <p:spPr/>
        <p:txBody>
          <a:bodyPr/>
          <a:lstStyle>
            <a:lvl1pPr>
              <a:defRPr>
                <a:solidFill>
                  <a:schemeClr val="accent5">
                    <a:lumMod val="50000"/>
                  </a:schemeClr>
                </a:solidFill>
                <a:latin typeface="Franklin Gothic Medium" panose="020B06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1C649D7-274E-F546-8163-467E8676EBA9}"/>
              </a:ext>
            </a:extLst>
          </p:cNvPr>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PPT-texture.jpg">
            <a:extLst>
              <a:ext uri="{FF2B5EF4-FFF2-40B4-BE49-F238E27FC236}">
                <a16:creationId xmlns:a16="http://schemas.microsoft.com/office/drawing/2014/main" id="{F2F845A6-A9AD-D446-BCD2-F1FD3DDC5E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9" name="Slide Number Placeholder 5">
            <a:extLst>
              <a:ext uri="{FF2B5EF4-FFF2-40B4-BE49-F238E27FC236}">
                <a16:creationId xmlns:a16="http://schemas.microsoft.com/office/drawing/2014/main" id="{B21A2EF5-BE88-824C-8AE3-9C501E1B5FF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09642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5708-18BC-5F40-801A-4DB9AD81323C}"/>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A671667-F22D-D144-80C8-E52EE910ABE1}"/>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8" name="Picture 7" descr="PPT-texture.jpg">
            <a:extLst>
              <a:ext uri="{FF2B5EF4-FFF2-40B4-BE49-F238E27FC236}">
                <a16:creationId xmlns:a16="http://schemas.microsoft.com/office/drawing/2014/main" id="{4AFCF72A-6D03-9448-8BCC-E85C70F896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9" name="Slide Number Placeholder 5">
            <a:extLst>
              <a:ext uri="{FF2B5EF4-FFF2-40B4-BE49-F238E27FC236}">
                <a16:creationId xmlns:a16="http://schemas.microsoft.com/office/drawing/2014/main" id="{DCAB7E6B-5495-0241-A038-6C21CFFA7C7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19954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2713-1A48-B94B-95E6-6F37511A53CB}"/>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DF074-7AE1-A743-ACB3-3D931D6BE6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327819-1F97-2741-AF77-3A95FD059D7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PPT-texture.jpg">
            <a:extLst>
              <a:ext uri="{FF2B5EF4-FFF2-40B4-BE49-F238E27FC236}">
                <a16:creationId xmlns:a16="http://schemas.microsoft.com/office/drawing/2014/main" id="{1BCD07BA-6B3E-F94B-BB07-CB83A233A5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0C2B9E53-A3F1-454D-A211-3370751BA5B6}"/>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296814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19C5-B79B-D849-97E7-6EC46CEAA27E}"/>
              </a:ext>
            </a:extLst>
          </p:cNvPr>
          <p:cNvSpPr>
            <a:spLocks noGrp="1"/>
          </p:cNvSpPr>
          <p:nvPr>
            <p:ph type="title" hasCustomPrompt="1"/>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412905-8B28-2449-90C7-6086C7451C8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FDD5072-2EE5-F540-AE5A-C31917477B0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F04A7-D7B1-9B4B-8A15-476CF70147C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F80BAB0-CD37-8744-87FF-22BA69E2407F}"/>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PPT-texture.jpg">
            <a:extLst>
              <a:ext uri="{FF2B5EF4-FFF2-40B4-BE49-F238E27FC236}">
                <a16:creationId xmlns:a16="http://schemas.microsoft.com/office/drawing/2014/main" id="{8C9957BD-6FB8-CE4E-81B0-FEB601A341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2" name="Slide Number Placeholder 5">
            <a:extLst>
              <a:ext uri="{FF2B5EF4-FFF2-40B4-BE49-F238E27FC236}">
                <a16:creationId xmlns:a16="http://schemas.microsoft.com/office/drawing/2014/main" id="{38EEF599-9180-B645-B2F8-D917BF5217E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370525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BF95-00E0-924D-9D36-45D27100ADA3}"/>
              </a:ext>
            </a:extLst>
          </p:cNvPr>
          <p:cNvSpPr>
            <a:spLocks noGrp="1"/>
          </p:cNvSpPr>
          <p:nvPr>
            <p:ph type="title" hasCustomPrompt="1"/>
          </p:nvPr>
        </p:nvSpPr>
        <p:spPr/>
        <p:txBody>
          <a:bodyPr/>
          <a:lstStyle/>
          <a:p>
            <a:r>
              <a:rPr lang="en-US"/>
              <a:t>CLICK TO EDIT MASTER TITLE STYLE</a:t>
            </a:r>
          </a:p>
        </p:txBody>
      </p:sp>
      <p:pic>
        <p:nvPicPr>
          <p:cNvPr id="7" name="Picture 6" descr="PPT-texture.jpg">
            <a:extLst>
              <a:ext uri="{FF2B5EF4-FFF2-40B4-BE49-F238E27FC236}">
                <a16:creationId xmlns:a16="http://schemas.microsoft.com/office/drawing/2014/main" id="{5AF72BC0-B432-9546-963B-AE53016FF9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8" name="Slide Number Placeholder 5">
            <a:extLst>
              <a:ext uri="{FF2B5EF4-FFF2-40B4-BE49-F238E27FC236}">
                <a16:creationId xmlns:a16="http://schemas.microsoft.com/office/drawing/2014/main" id="{9BDC8D88-98CD-BB48-9969-F72E372A17FD}"/>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570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T-texture.jpg">
            <a:extLst>
              <a:ext uri="{FF2B5EF4-FFF2-40B4-BE49-F238E27FC236}">
                <a16:creationId xmlns:a16="http://schemas.microsoft.com/office/drawing/2014/main" id="{87051692-6205-234D-A416-DD2AA8FCEB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7" name="Slide Number Placeholder 5">
            <a:extLst>
              <a:ext uri="{FF2B5EF4-FFF2-40B4-BE49-F238E27FC236}">
                <a16:creationId xmlns:a16="http://schemas.microsoft.com/office/drawing/2014/main" id="{EEB5D4CD-47CD-A145-BD63-857AB8A91B7E}"/>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2919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51B4-6436-9142-A416-155D0B2754FE}"/>
              </a:ext>
            </a:extLst>
          </p:cNvPr>
          <p:cNvSpPr>
            <a:spLocks noGrp="1"/>
          </p:cNvSpPr>
          <p:nvPr>
            <p:ph type="title" hasCustomPrompt="1"/>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E97498E-80F6-1141-8091-651A6A9BE92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A57C17-9DA2-0A45-8E7F-692E4249276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812B4591-B72E-CF41-9FCB-4109D2CCE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8996DAE0-9EB4-8B47-8CD2-64EE24A16BC0}"/>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87550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BEA702-9B29-41CC-9BCC-3DF8A0D379FE}" type="datetimeFigureOut">
              <a:rPr lang="en-US" dirty="0"/>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7597-0634-5444-821E-DD2259130E13}"/>
              </a:ext>
            </a:extLst>
          </p:cNvPr>
          <p:cNvSpPr>
            <a:spLocks noGrp="1"/>
          </p:cNvSpPr>
          <p:nvPr>
            <p:ph type="title" hasCustomPrompt="1"/>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C49D9D-B691-0945-AADB-93A8C0082893}"/>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F30287C-C3B6-D442-81EA-6CDE290A601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44808595-6AEC-4541-B0A9-9449DD8A6A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F699C251-946F-4B4A-B999-67CBFBCCDCAB}"/>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349488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PPT-texture.jpg">
            <a:extLst>
              <a:ext uri="{FF2B5EF4-FFF2-40B4-BE49-F238E27FC236}">
                <a16:creationId xmlns:a16="http://schemas.microsoft.com/office/drawing/2014/main" id="{EDC48DA5-CAE8-FE43-808C-E841689A97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6CC987F-7AB6-DD44-B0F6-1E7805E0EC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1604" y="2966761"/>
            <a:ext cx="5328793" cy="924479"/>
          </a:xfrm>
          <a:prstGeom prst="rect">
            <a:avLst/>
          </a:prstGeom>
        </p:spPr>
      </p:pic>
    </p:spTree>
    <p:extLst>
      <p:ext uri="{BB962C8B-B14F-4D97-AF65-F5344CB8AC3E}">
        <p14:creationId xmlns:p14="http://schemas.microsoft.com/office/powerpoint/2010/main" val="162393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7649AC-CB8F-4FF1-9A34-5861C74DD0A7}" type="datetimeFigureOut">
              <a:rPr lang="en-US" dirty="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heme" Target="../theme/theme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3.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8/12/2025</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725" r:id="rId18"/>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25017160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Arial Narrow" panose="020B0604020202020204" pitchFamily="34" charset="0"/>
          <a:ea typeface="Noto Serif" panose="02020502060505020204" pitchFamily="18" charset="0"/>
          <a:cs typeface="Arial Narrow" panose="020B0604020202020204" pitchFamily="34"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40041-B1BA-744F-81BD-AD4290AC0D5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2731C5-97C4-7248-95AF-26CCC0B8B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6512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hf hdr="0" ftr="0" dt="0"/>
  <p:txStyles>
    <p:titleStyle>
      <a:lvl1pPr algn="l" defTabSz="685800" rtl="0" eaLnBrk="1" latinLnBrk="0" hangingPunct="1">
        <a:lnSpc>
          <a:spcPct val="90000"/>
        </a:lnSpc>
        <a:spcBef>
          <a:spcPct val="0"/>
        </a:spcBef>
        <a:buNone/>
        <a:defRPr sz="3300" kern="1200">
          <a:solidFill>
            <a:schemeClr val="accent5">
              <a:lumMod val="50000"/>
            </a:schemeClr>
          </a:solidFill>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hyperlink" Target="https://www.acenet.edu/Documents/Talking-Points-OBBB-Implemetation-080525.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acenet.edu/Documents/Talking-Points-OBBB-Implemetation-080525.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acenet.edu/Documents/Talking-Points-OBBB-Implemetation-080525.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acenet.edu/Documents/Talking-Points-OBBB-Implemetation-080525.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acenet.edu/Documents/Talking-Points-OBBB-Implemetation-080525.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acenet.edu/Documents/Talking-Points-OBBB-Implemetation-080525.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acenet.edu/Documents/Talking-Points-OBBB-Implemetation-080525.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acenet.edu/Documents/Talking-Points-OBBB-Implemetation-080525.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F28A-93FB-4DB7-9873-EC9D8ACBEB18}"/>
              </a:ext>
            </a:extLst>
          </p:cNvPr>
          <p:cNvSpPr>
            <a:spLocks noGrp="1"/>
          </p:cNvSpPr>
          <p:nvPr>
            <p:ph type="ctrTitle"/>
          </p:nvPr>
        </p:nvSpPr>
        <p:spPr>
          <a:xfrm rot="21420000">
            <a:off x="5157471" y="717569"/>
            <a:ext cx="5156271" cy="3100887"/>
          </a:xfrm>
        </p:spPr>
        <p:txBody>
          <a:bodyPr>
            <a:noAutofit/>
          </a:bodyPr>
          <a:lstStyle/>
          <a:p>
            <a:pPr algn="ctr"/>
            <a:r>
              <a:rPr lang="en-US" sz="4400">
                <a:solidFill>
                  <a:srgbClr val="680808"/>
                </a:solidFill>
              </a:rPr>
              <a:t>Federal</a:t>
            </a:r>
            <a:br>
              <a:rPr lang="en-US" sz="4400">
                <a:solidFill>
                  <a:srgbClr val="680808"/>
                </a:solidFill>
              </a:rPr>
            </a:br>
            <a:r>
              <a:rPr lang="en-US" sz="4400">
                <a:solidFill>
                  <a:srgbClr val="680808"/>
                </a:solidFill>
              </a:rPr>
              <a:t>legislative</a:t>
            </a:r>
            <a:br>
              <a:rPr lang="en-US" sz="4400">
                <a:solidFill>
                  <a:srgbClr val="680808"/>
                </a:solidFill>
              </a:rPr>
            </a:br>
            <a:r>
              <a:rPr lang="en-US" sz="4400">
                <a:solidFill>
                  <a:srgbClr val="680808"/>
                </a:solidFill>
              </a:rPr>
              <a:t>&amp; </a:t>
            </a:r>
            <a:br>
              <a:rPr lang="en-US" sz="4400">
                <a:solidFill>
                  <a:srgbClr val="680808"/>
                </a:solidFill>
              </a:rPr>
            </a:br>
            <a:r>
              <a:rPr lang="en-US" sz="4400">
                <a:solidFill>
                  <a:srgbClr val="680808"/>
                </a:solidFill>
              </a:rPr>
              <a:t>Regulatory </a:t>
            </a:r>
            <a:br>
              <a:rPr lang="en-US" sz="4400">
                <a:solidFill>
                  <a:srgbClr val="680808"/>
                </a:solidFill>
              </a:rPr>
            </a:br>
            <a:r>
              <a:rPr lang="en-US" sz="4400">
                <a:solidFill>
                  <a:srgbClr val="680808"/>
                </a:solidFill>
              </a:rPr>
              <a:t>Update</a:t>
            </a:r>
          </a:p>
        </p:txBody>
      </p:sp>
      <p:sp>
        <p:nvSpPr>
          <p:cNvPr id="5" name="TextBox 4">
            <a:extLst>
              <a:ext uri="{FF2B5EF4-FFF2-40B4-BE49-F238E27FC236}">
                <a16:creationId xmlns:a16="http://schemas.microsoft.com/office/drawing/2014/main" id="{78566011-9050-403C-A110-116FA5B0B924}"/>
              </a:ext>
            </a:extLst>
          </p:cNvPr>
          <p:cNvSpPr txBox="1"/>
          <p:nvPr/>
        </p:nvSpPr>
        <p:spPr>
          <a:xfrm rot="21444703">
            <a:off x="5433978" y="5114260"/>
            <a:ext cx="251126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rPr>
              <a:t>T</a:t>
            </a:r>
            <a:r>
              <a:rPr lang="en-US" dirty="0" err="1">
                <a:solidFill>
                  <a:prstClr val="white"/>
                </a:solidFill>
                <a:latin typeface="Impact" panose="020B0806030902050204"/>
              </a:rPr>
              <a:t>ues</a:t>
            </a:r>
            <a:r>
              <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rPr>
              <a:t>day, </a:t>
            </a:r>
            <a:r>
              <a:rPr lang="en-US" dirty="0">
                <a:solidFill>
                  <a:prstClr val="white"/>
                </a:solidFill>
                <a:latin typeface="Impact" panose="020B0806030902050204"/>
              </a:rPr>
              <a:t>August 12</a:t>
            </a:r>
            <a:r>
              <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rPr>
              <a:t>, 2025</a:t>
            </a:r>
          </a:p>
        </p:txBody>
      </p:sp>
      <p:pic>
        <p:nvPicPr>
          <p:cNvPr id="6" name="Picture 5">
            <a:extLst>
              <a:ext uri="{FF2B5EF4-FFF2-40B4-BE49-F238E27FC236}">
                <a16:creationId xmlns:a16="http://schemas.microsoft.com/office/drawing/2014/main" id="{A2C51650-68C6-4B64-B496-9CCDD79D2476}"/>
              </a:ext>
            </a:extLst>
          </p:cNvPr>
          <p:cNvPicPr>
            <a:picLocks noChangeAspect="1"/>
          </p:cNvPicPr>
          <p:nvPr/>
        </p:nvPicPr>
        <p:blipFill>
          <a:blip r:embed="rId2"/>
          <a:stretch>
            <a:fillRect/>
          </a:stretch>
        </p:blipFill>
        <p:spPr>
          <a:xfrm rot="21412578">
            <a:off x="939876" y="1866013"/>
            <a:ext cx="3486150" cy="1209675"/>
          </a:xfrm>
          <a:prstGeom prst="rect">
            <a:avLst/>
          </a:prstGeom>
        </p:spPr>
      </p:pic>
      <p:pic>
        <p:nvPicPr>
          <p:cNvPr id="4" name="Picture 3">
            <a:extLst>
              <a:ext uri="{FF2B5EF4-FFF2-40B4-BE49-F238E27FC236}">
                <a16:creationId xmlns:a16="http://schemas.microsoft.com/office/drawing/2014/main" id="{668D5A05-95E0-CF20-A9E8-945A0612FDA5}"/>
              </a:ext>
            </a:extLst>
          </p:cNvPr>
          <p:cNvPicPr>
            <a:picLocks noChangeAspect="1"/>
          </p:cNvPicPr>
          <p:nvPr/>
        </p:nvPicPr>
        <p:blipFill>
          <a:blip r:embed="rId3"/>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3711186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8763A-BBA6-897F-5533-50B884D6723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FD6FF8A-6194-CDE2-5957-2A6F405F38E5}"/>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OBBB Federal negotiated rulemaking</a:t>
            </a:r>
            <a:endParaRPr lang="en-US" sz="2900" dirty="0">
              <a:solidFill>
                <a:srgbClr val="680808"/>
              </a:solidFill>
            </a:endParaRPr>
          </a:p>
        </p:txBody>
      </p:sp>
      <p:sp>
        <p:nvSpPr>
          <p:cNvPr id="3" name="TextBox 2">
            <a:extLst>
              <a:ext uri="{FF2B5EF4-FFF2-40B4-BE49-F238E27FC236}">
                <a16:creationId xmlns:a16="http://schemas.microsoft.com/office/drawing/2014/main" id="{BC2582CC-9D4F-05F4-24A1-DD7CC5378D96}"/>
              </a:ext>
            </a:extLst>
          </p:cNvPr>
          <p:cNvSpPr txBox="1"/>
          <p:nvPr/>
        </p:nvSpPr>
        <p:spPr>
          <a:xfrm>
            <a:off x="525273" y="1997839"/>
            <a:ext cx="10671995"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pitchFamily="34" charset="0"/>
                <a:ea typeface="Aptos" panose="020B0004020202020204" pitchFamily="34" charset="0"/>
                <a:cs typeface="+mn-cs"/>
              </a:rPr>
              <a:t>Intent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We announce our intention to establish two negotiated rulemaking committees to prepare regulations for the Federal student financial assistance programs authorized under Title IV of the Higher Education Act (HEA) of 1965, as amended (Title IV, HEA programs). One committee will consider changes to the Federal student loan programs and the other committee will consider changes to institutional and programmatic accountability, the Pell Grant Program, and other changes to the Title IV, HEA programs.</a:t>
            </a:r>
          </a:p>
          <a:p>
            <a:pPr marR="0" lvl="0" algn="l" defTabSz="457200" rtl="0" eaLnBrk="1" fontAlgn="auto" latinLnBrk="0" hangingPunct="1">
              <a:lnSpc>
                <a:spcPct val="100000"/>
              </a:lnSpc>
              <a:spcBef>
                <a:spcPts val="0"/>
              </a:spcBef>
              <a:spcAft>
                <a:spcPts val="0"/>
              </a:spcAft>
              <a:buClrTx/>
              <a:buSzTx/>
              <a:tabLst/>
              <a:defRPr/>
            </a:pPr>
            <a:endParaRPr lang="en-US" sz="1600" dirty="0">
              <a:solidFill>
                <a:prstClr val="black"/>
              </a:solidFill>
              <a:latin typeface="Calibri" panose="020F0502020204030204" pitchFamily="34" charset="0"/>
              <a:ea typeface="Aptos" panose="020B0004020202020204" pitchFamily="34" charset="0"/>
            </a:endParaRPr>
          </a:p>
          <a:p>
            <a:pPr marR="0" lvl="0" algn="l" defTabSz="4572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This rulemaking is necessary to implement recent statutory changes to the Title IV, HEA programs included in Pub. L. 119-21, known as the One Big Beautiful Bill Act, that President Trump signed into law on July 4, 2025, as well as to implement other Administration priorities.</a:t>
            </a:r>
          </a:p>
        </p:txBody>
      </p:sp>
      <p:sp>
        <p:nvSpPr>
          <p:cNvPr id="4" name="TextBox 3">
            <a:extLst>
              <a:ext uri="{FF2B5EF4-FFF2-40B4-BE49-F238E27FC236}">
                <a16:creationId xmlns:a16="http://schemas.microsoft.com/office/drawing/2014/main" id="{AECE3972-F291-9BAA-E70F-8AFEDC89F7D4}"/>
              </a:ext>
            </a:extLst>
          </p:cNvPr>
          <p:cNvSpPr txBox="1"/>
          <p:nvPr/>
        </p:nvSpPr>
        <p:spPr>
          <a:xfrm>
            <a:off x="2212661" y="5861538"/>
            <a:ext cx="776667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https://www.federalregister.gov/documents/2025/07/25/2025-13998/public-hearing-negotiated-rulemaking-committees</a:t>
            </a:r>
          </a:p>
        </p:txBody>
      </p:sp>
    </p:spTree>
    <p:extLst>
      <p:ext uri="{BB962C8B-B14F-4D97-AF65-F5344CB8AC3E}">
        <p14:creationId xmlns:p14="http://schemas.microsoft.com/office/powerpoint/2010/main" val="3777572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BC540-D111-6883-53AD-0090DB71383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CE21E6B-EE4F-CE59-4370-859243DB58F9}"/>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OBBB Federal negotiated rulemaking</a:t>
            </a:r>
            <a:endParaRPr lang="en-US" sz="2900" dirty="0">
              <a:solidFill>
                <a:srgbClr val="680808"/>
              </a:solidFill>
            </a:endParaRPr>
          </a:p>
        </p:txBody>
      </p:sp>
      <p:sp>
        <p:nvSpPr>
          <p:cNvPr id="3" name="TextBox 2">
            <a:extLst>
              <a:ext uri="{FF2B5EF4-FFF2-40B4-BE49-F238E27FC236}">
                <a16:creationId xmlns:a16="http://schemas.microsoft.com/office/drawing/2014/main" id="{AA888BBF-67ED-4259-3B7A-5BB3E6DCAAD7}"/>
              </a:ext>
            </a:extLst>
          </p:cNvPr>
          <p:cNvSpPr txBox="1"/>
          <p:nvPr/>
        </p:nvSpPr>
        <p:spPr>
          <a:xfrm>
            <a:off x="525272" y="1505396"/>
            <a:ext cx="10671995" cy="38472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latin typeface="Calibri" panose="020F0502020204030204" pitchFamily="34" charset="0"/>
                <a:ea typeface="Aptos" panose="020B0004020202020204" pitchFamily="34" charset="0"/>
              </a:rPr>
              <a:t>Negotiated Rulemaking Committees &amp; Issues Proposed For Discussion</a:t>
            </a:r>
            <a:endParaRPr kumimoji="0" lang="en-US" sz="2000" b="0" i="0" u="none" strike="noStrike" kern="1200" cap="none" spc="0" normalizeH="0" baseline="0" noProof="0" dirty="0">
              <a:ln>
                <a:noFill/>
              </a:ln>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Reimagining and Improving Student Education (RISE) Committee</a:t>
            </a:r>
          </a:p>
          <a:p>
            <a:pPr marL="800100" lvl="1" indent="-342900">
              <a:buFont typeface="+mj-lt"/>
              <a:buAutoNum type="arabicPeriod"/>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Phase-out of graduate and professional PLUS Loans.</a:t>
            </a:r>
          </a:p>
          <a:p>
            <a:pPr marL="800100" lvl="1" indent="-342900">
              <a:buFont typeface="+mj-lt"/>
              <a:buAutoNum type="arabicPeriod"/>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Establishment of new annual loan limits for graduate and professional students and parent borrowers, and implementation of new lifetime borrowing caps.</a:t>
            </a:r>
          </a:p>
          <a:p>
            <a:pPr marL="800100" lvl="1" indent="-342900">
              <a:buFont typeface="+mj-lt"/>
              <a:buAutoNum type="arabicPeriod"/>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Simplification of student loan repayment plans into a standard repayment plan and a single income-based Repayment Assistance Plan (RAP) for new borrowers, elimination of the Income-Contingent Repayment (ICR) plan, and streamlining requirements for Income-Based Repayment plans for existing borrowers.</a:t>
            </a:r>
          </a:p>
          <a:p>
            <a:pPr marL="800100" lvl="1" indent="-342900">
              <a:buFont typeface="+mj-lt"/>
              <a:buAutoNum type="arabicPeriod"/>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Institutional flexibility to apply lower annual limits for student and parent borrowers for selected programs of study.</a:t>
            </a:r>
          </a:p>
          <a:p>
            <a:pPr marL="800100" lvl="1" indent="-342900">
              <a:buFont typeface="+mj-lt"/>
              <a:buAutoNum type="arabicPeriod"/>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Modifications to loan rehabilitation, including allowing defaulted borrowers to rehabilitate their loans a second time and setting minimum monthly payment amounts for such loans, phase-out of unemployment and economic hardship deferments, and limitations on a borrower's ability to receive a general forbearance.</a:t>
            </a:r>
          </a:p>
          <a:p>
            <a:pPr marL="800100" lvl="1" indent="-342900">
              <a:buFont typeface="+mj-lt"/>
              <a:buAutoNum type="arabicPeriod"/>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Other provisions included in Public Law 119-21 that are effective upon enactment, on July 1, 2026, on July 1, 2027, or on July 1, 2028.</a:t>
            </a:r>
          </a:p>
        </p:txBody>
      </p:sp>
      <p:sp>
        <p:nvSpPr>
          <p:cNvPr id="4" name="TextBox 3">
            <a:extLst>
              <a:ext uri="{FF2B5EF4-FFF2-40B4-BE49-F238E27FC236}">
                <a16:creationId xmlns:a16="http://schemas.microsoft.com/office/drawing/2014/main" id="{A778EFDD-A0DE-E798-7EA8-A998D95BA958}"/>
              </a:ext>
            </a:extLst>
          </p:cNvPr>
          <p:cNvSpPr txBox="1"/>
          <p:nvPr/>
        </p:nvSpPr>
        <p:spPr>
          <a:xfrm>
            <a:off x="2212661" y="5861538"/>
            <a:ext cx="776667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https://www.federalregister.gov/documents/2025/07/25/2025-13998/public-hearing-negotiated-rulemaking-committees</a:t>
            </a:r>
          </a:p>
        </p:txBody>
      </p:sp>
    </p:spTree>
    <p:extLst>
      <p:ext uri="{BB962C8B-B14F-4D97-AF65-F5344CB8AC3E}">
        <p14:creationId xmlns:p14="http://schemas.microsoft.com/office/powerpoint/2010/main" val="1035680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6A1BC-F6F7-1AB9-DA76-0EFC10329BF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2FEE3DF-56A6-C7BF-DF82-7F2460A9B032}"/>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OBBB Federal negotiated rulemaking</a:t>
            </a:r>
            <a:endParaRPr lang="en-US" sz="2900" dirty="0">
              <a:solidFill>
                <a:srgbClr val="680808"/>
              </a:solidFill>
            </a:endParaRPr>
          </a:p>
        </p:txBody>
      </p:sp>
      <p:sp>
        <p:nvSpPr>
          <p:cNvPr id="3" name="TextBox 2">
            <a:extLst>
              <a:ext uri="{FF2B5EF4-FFF2-40B4-BE49-F238E27FC236}">
                <a16:creationId xmlns:a16="http://schemas.microsoft.com/office/drawing/2014/main" id="{942E328E-C72B-4BF7-312F-7354842FC2DE}"/>
              </a:ext>
            </a:extLst>
          </p:cNvPr>
          <p:cNvSpPr txBox="1"/>
          <p:nvPr/>
        </p:nvSpPr>
        <p:spPr>
          <a:xfrm>
            <a:off x="525272" y="1505396"/>
            <a:ext cx="10671995" cy="33855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latin typeface="Calibri" panose="020F0502020204030204" pitchFamily="34" charset="0"/>
                <a:ea typeface="Aptos" panose="020B0004020202020204" pitchFamily="34" charset="0"/>
              </a:rPr>
              <a:t>Negotiated Rulemaking Committees &amp; Issues Proposed For Discussion</a:t>
            </a:r>
            <a:endParaRPr kumimoji="0" lang="en-US" sz="2000" b="0" i="0" u="none" strike="noStrike" kern="1200" cap="none" spc="0" normalizeH="0" baseline="0" noProof="0" dirty="0">
              <a:ln>
                <a:noFill/>
              </a:ln>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Accountability in Higher Education and Access through Demand-driven Workforce Pell (AHEAD) Committee</a:t>
            </a:r>
          </a:p>
          <a:p>
            <a:pPr marL="800100" lvl="1" indent="-342900">
              <a:buFont typeface="+mj-lt"/>
              <a:buAutoNum type="arabicPeriod"/>
              <a:defRPr/>
            </a:pPr>
            <a:r>
              <a:rPr kumimoji="0" lang="en-US" sz="1600" b="0" i="0"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Changes in institutional and programmatic accountability measures, including loss of Direct Loan eligibility for certain programs with low earnings outcomes for 2 out of 3 years, and Financial Value Transparency and Gainful Employment.</a:t>
            </a:r>
          </a:p>
          <a:p>
            <a:pPr marL="800100" lvl="1" indent="-342900">
              <a:buFont typeface="+mj-lt"/>
              <a:buAutoNum type="arabicPeriod"/>
              <a:defRPr/>
            </a:pPr>
            <a:r>
              <a:rPr kumimoji="0" lang="en-US" sz="1600" b="0" i="0"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Establishment of program eligibility requirements for a new Workforce Pell Grant for students enrolled in programs that last a duration of 8-15 weeks, are transferable to a recognized postsecondary credential or degree, are approved by the state governor, and have strong outcomes.</a:t>
            </a:r>
          </a:p>
          <a:p>
            <a:pPr marL="800100" lvl="1" indent="-342900">
              <a:buFont typeface="+mj-lt"/>
              <a:buAutoNum type="arabicPeriod"/>
              <a:defRPr/>
            </a:pPr>
            <a:r>
              <a:rPr kumimoji="0" lang="en-US" sz="1600" b="0" i="0"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Exclusion of Pell Grant assistance for students who receive grant or scholarship aid covering their entire cost of attendance or for students with a Student Aid Index in excess of twice the maximum Pell Grant award.</a:t>
            </a:r>
          </a:p>
          <a:p>
            <a:pPr marL="800100" lvl="1" indent="-342900">
              <a:buFont typeface="+mj-lt"/>
              <a:buAutoNum type="arabicPeriod"/>
              <a:defRPr/>
            </a:pPr>
            <a:r>
              <a:rPr kumimoji="0" lang="en-US" sz="1600" b="0" i="0"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Other provisions included in Public Law 119-21 that are effective upon enactment, on July 1, 2026, on July 1, 2027, or on July 1, 2028.</a:t>
            </a:r>
          </a:p>
        </p:txBody>
      </p:sp>
      <p:sp>
        <p:nvSpPr>
          <p:cNvPr id="4" name="TextBox 3">
            <a:extLst>
              <a:ext uri="{FF2B5EF4-FFF2-40B4-BE49-F238E27FC236}">
                <a16:creationId xmlns:a16="http://schemas.microsoft.com/office/drawing/2014/main" id="{3A9880B8-3C9D-741E-24E0-C845BADF1218}"/>
              </a:ext>
            </a:extLst>
          </p:cNvPr>
          <p:cNvSpPr txBox="1"/>
          <p:nvPr/>
        </p:nvSpPr>
        <p:spPr>
          <a:xfrm>
            <a:off x="2212661" y="5861538"/>
            <a:ext cx="776667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https://www.federalregister.gov/documents/2025/07/25/2025-13998/public-hearing-negotiated-rulemaking-committees</a:t>
            </a:r>
          </a:p>
        </p:txBody>
      </p:sp>
    </p:spTree>
    <p:extLst>
      <p:ext uri="{BB962C8B-B14F-4D97-AF65-F5344CB8AC3E}">
        <p14:creationId xmlns:p14="http://schemas.microsoft.com/office/powerpoint/2010/main" val="978009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1AF80-C686-F617-391E-E04D0EF658C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8844077-DFD2-EB40-C80E-2021909F1F9B}"/>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OBBB Federal negotiated rulemaking</a:t>
            </a:r>
            <a:endParaRPr lang="en-US" sz="2900" dirty="0">
              <a:solidFill>
                <a:srgbClr val="680808"/>
              </a:solidFill>
            </a:endParaRPr>
          </a:p>
        </p:txBody>
      </p:sp>
      <p:sp>
        <p:nvSpPr>
          <p:cNvPr id="3" name="TextBox 2">
            <a:extLst>
              <a:ext uri="{FF2B5EF4-FFF2-40B4-BE49-F238E27FC236}">
                <a16:creationId xmlns:a16="http://schemas.microsoft.com/office/drawing/2014/main" id="{FD8B9580-A0E4-7D4B-2B98-0A0407620C45}"/>
              </a:ext>
            </a:extLst>
          </p:cNvPr>
          <p:cNvSpPr txBox="1"/>
          <p:nvPr/>
        </p:nvSpPr>
        <p:spPr>
          <a:xfrm>
            <a:off x="525273" y="2213282"/>
            <a:ext cx="10671995" cy="24314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latin typeface="Calibri" panose="020F0502020204030204" pitchFamily="34" charset="0"/>
                <a:ea typeface="Aptos" panose="020B0004020202020204" pitchFamily="34" charset="0"/>
              </a:rPr>
              <a:t>Negotiated Rulemaking Committees Dates</a:t>
            </a:r>
            <a:endParaRPr kumimoji="0" lang="en-US" sz="2000" b="0" i="0" u="none" strike="noStrike" kern="1200" cap="none" spc="0" normalizeH="0" baseline="0" noProof="0" dirty="0">
              <a:ln>
                <a:noFill/>
              </a:ln>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Reimagining and Improving Student Education (RISE) Committee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pitchFamily="34" charset="0"/>
                <a:ea typeface="Aptos" panose="020B0004020202020204" pitchFamily="34" charset="0"/>
              </a:rPr>
              <a:t>Session 1: September 29, September 30, October 1, October 2, and October 3, 2025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pitchFamily="34" charset="0"/>
                <a:ea typeface="Aptos" panose="020B0004020202020204" pitchFamily="34" charset="0"/>
              </a:rPr>
              <a:t>Session 2: November 3, November 4, November 5, November 6, and November 7, 2025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sng"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Accountability in Higher Education and Access through Demand-driven Workforce Pell (AHEAD) Committee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Session 1: December 8, December 9, December 10, December 11, and December 12, 2025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Session 2: January 5, January 6, January 7, January 8, and January 9, 2026</a:t>
            </a:r>
          </a:p>
        </p:txBody>
      </p:sp>
      <p:sp>
        <p:nvSpPr>
          <p:cNvPr id="4" name="TextBox 3">
            <a:extLst>
              <a:ext uri="{FF2B5EF4-FFF2-40B4-BE49-F238E27FC236}">
                <a16:creationId xmlns:a16="http://schemas.microsoft.com/office/drawing/2014/main" id="{BE2D5A1B-84F1-0EB1-ED57-F90BA1661C1D}"/>
              </a:ext>
            </a:extLst>
          </p:cNvPr>
          <p:cNvSpPr txBox="1"/>
          <p:nvPr/>
        </p:nvSpPr>
        <p:spPr>
          <a:xfrm>
            <a:off x="2212661" y="5861538"/>
            <a:ext cx="776667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https://www.federalregister.gov/documents/2025/07/25/2025-13998/public-hearing-negotiated-rulemaking-committees</a:t>
            </a:r>
          </a:p>
        </p:txBody>
      </p:sp>
    </p:spTree>
    <p:extLst>
      <p:ext uri="{BB962C8B-B14F-4D97-AF65-F5344CB8AC3E}">
        <p14:creationId xmlns:p14="http://schemas.microsoft.com/office/powerpoint/2010/main" val="747096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AA392-855F-E083-7127-0671072CCDB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EF61392-FA9A-B21C-62C0-B7215BE94C7B}"/>
              </a:ext>
            </a:extLst>
          </p:cNvPr>
          <p:cNvSpPr>
            <a:spLocks noGrp="1"/>
          </p:cNvSpPr>
          <p:nvPr>
            <p:ph type="title"/>
          </p:nvPr>
        </p:nvSpPr>
        <p:spPr>
          <a:xfrm>
            <a:off x="525272" y="323385"/>
            <a:ext cx="10671996" cy="990903"/>
          </a:xfrm>
        </p:spPr>
        <p:txBody>
          <a:bodyPr>
            <a:normAutofit/>
          </a:bodyPr>
          <a:lstStyle/>
          <a:p>
            <a:pPr algn="ctr"/>
            <a:r>
              <a:rPr lang="en-US" sz="4000" dirty="0">
                <a:solidFill>
                  <a:srgbClr val="680808"/>
                </a:solidFill>
              </a:rPr>
              <a:t> OBBB Federal negotiated rulemaking</a:t>
            </a:r>
            <a:endParaRPr lang="en-US" sz="2900" dirty="0">
              <a:solidFill>
                <a:srgbClr val="680808"/>
              </a:solidFill>
            </a:endParaRPr>
          </a:p>
        </p:txBody>
      </p:sp>
      <p:pic>
        <p:nvPicPr>
          <p:cNvPr id="6" name="Picture 5">
            <a:extLst>
              <a:ext uri="{FF2B5EF4-FFF2-40B4-BE49-F238E27FC236}">
                <a16:creationId xmlns:a16="http://schemas.microsoft.com/office/drawing/2014/main" id="{83362B36-BB48-2ED1-7541-5A50C00AF084}"/>
              </a:ext>
            </a:extLst>
          </p:cNvPr>
          <p:cNvPicPr>
            <a:picLocks noChangeAspect="1"/>
          </p:cNvPicPr>
          <p:nvPr/>
        </p:nvPicPr>
        <p:blipFill>
          <a:blip r:embed="rId2"/>
          <a:stretch>
            <a:fillRect/>
          </a:stretch>
        </p:blipFill>
        <p:spPr>
          <a:xfrm>
            <a:off x="1166981" y="1201597"/>
            <a:ext cx="9858037" cy="4206240"/>
          </a:xfrm>
          <a:prstGeom prst="rect">
            <a:avLst/>
          </a:prstGeom>
        </p:spPr>
      </p:pic>
    </p:spTree>
    <p:extLst>
      <p:ext uri="{BB962C8B-B14F-4D97-AF65-F5344CB8AC3E}">
        <p14:creationId xmlns:p14="http://schemas.microsoft.com/office/powerpoint/2010/main" val="229698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C3523B17-9F66-07E7-3E8C-45A1A93317C2}"/>
            </a:ext>
          </a:extLst>
        </p:cNvPr>
        <p:cNvGrpSpPr/>
        <p:nvPr/>
      </p:nvGrpSpPr>
      <p:grpSpPr>
        <a:xfrm>
          <a:off x="0" y="0"/>
          <a:ext cx="0" cy="0"/>
          <a:chOff x="0" y="0"/>
          <a:chExt cx="0" cy="0"/>
        </a:xfrm>
      </p:grpSpPr>
      <p:pic>
        <p:nvPicPr>
          <p:cNvPr id="89" name="Picture 88">
            <a:extLst>
              <a:ext uri="{FF2B5EF4-FFF2-40B4-BE49-F238E27FC236}">
                <a16:creationId xmlns:a16="http://schemas.microsoft.com/office/drawing/2014/main" id="{EEAC451F-2926-7AA1-62BD-B3CDC31F48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91" name="Freeform 11">
            <a:extLst>
              <a:ext uri="{FF2B5EF4-FFF2-40B4-BE49-F238E27FC236}">
                <a16:creationId xmlns:a16="http://schemas.microsoft.com/office/drawing/2014/main" id="{D2A9BC8A-715E-D524-61FC-EDBB8E29C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3" name="Freeform 13">
            <a:extLst>
              <a:ext uri="{FF2B5EF4-FFF2-40B4-BE49-F238E27FC236}">
                <a16:creationId xmlns:a16="http://schemas.microsoft.com/office/drawing/2014/main" id="{AF039EAF-643F-F29B-167B-DE6C351EF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5" name="Freeform 25">
            <a:extLst>
              <a:ext uri="{FF2B5EF4-FFF2-40B4-BE49-F238E27FC236}">
                <a16:creationId xmlns:a16="http://schemas.microsoft.com/office/drawing/2014/main" id="{01B84E32-3388-BDA5-1F70-42CE29C1A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7" name="Freeform 14">
            <a:extLst>
              <a:ext uri="{FF2B5EF4-FFF2-40B4-BE49-F238E27FC236}">
                <a16:creationId xmlns:a16="http://schemas.microsoft.com/office/drawing/2014/main" id="{577DDB21-E74B-5842-B84C-B4B22BDA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99" name="5-Point Star 24">
            <a:extLst>
              <a:ext uri="{FF2B5EF4-FFF2-40B4-BE49-F238E27FC236}">
                <a16:creationId xmlns:a16="http://schemas.microsoft.com/office/drawing/2014/main" id="{7D79EADB-2B51-D295-7832-A8E9E2FAA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1" name="Picture 100">
            <a:extLst>
              <a:ext uri="{FF2B5EF4-FFF2-40B4-BE49-F238E27FC236}">
                <a16:creationId xmlns:a16="http://schemas.microsoft.com/office/drawing/2014/main" id="{C1677F37-16EC-3B9A-1021-02E1F50830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3" name="Rectangle 102">
            <a:extLst>
              <a:ext uri="{FF2B5EF4-FFF2-40B4-BE49-F238E27FC236}">
                <a16:creationId xmlns:a16="http://schemas.microsoft.com/office/drawing/2014/main" id="{190BF800-63CB-6D46-E9AA-292F81E26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5">
            <a:extLst>
              <a:ext uri="{FF2B5EF4-FFF2-40B4-BE49-F238E27FC236}">
                <a16:creationId xmlns:a16="http://schemas.microsoft.com/office/drawing/2014/main" id="{89959564-DF13-BD8A-682D-30AEF3C81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7" name="Rectangle 106">
            <a:extLst>
              <a:ext uri="{FF2B5EF4-FFF2-40B4-BE49-F238E27FC236}">
                <a16:creationId xmlns:a16="http://schemas.microsoft.com/office/drawing/2014/main" id="{B962EB43-1A9F-A9AA-FCE3-23316EB4D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 name="Rectangle 108">
            <a:extLst>
              <a:ext uri="{FF2B5EF4-FFF2-40B4-BE49-F238E27FC236}">
                <a16:creationId xmlns:a16="http://schemas.microsoft.com/office/drawing/2014/main" id="{17173FED-68D6-1E3F-B4E6-6DDC6E70D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62147"/>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1" name="Rectangle 110">
            <a:extLst>
              <a:ext uri="{FF2B5EF4-FFF2-40B4-BE49-F238E27FC236}">
                <a16:creationId xmlns:a16="http://schemas.microsoft.com/office/drawing/2014/main" id="{F6874046-3726-E183-C378-BF9A9A70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ign on a table&#10;&#10;AI-generated content may be incorrect.">
            <a:extLst>
              <a:ext uri="{FF2B5EF4-FFF2-40B4-BE49-F238E27FC236}">
                <a16:creationId xmlns:a16="http://schemas.microsoft.com/office/drawing/2014/main" id="{7CB49B07-3C0D-562E-C4B7-DCEAF7C2933E}"/>
              </a:ext>
            </a:extLst>
          </p:cNvPr>
          <p:cNvPicPr>
            <a:picLocks noChangeAspect="1"/>
          </p:cNvPicPr>
          <p:nvPr/>
        </p:nvPicPr>
        <p:blipFill>
          <a:blip r:embed="rId4"/>
          <a:srcRect t="2695"/>
          <a:stretch>
            <a:fillRect/>
          </a:stretch>
        </p:blipFill>
        <p:spPr>
          <a:xfrm>
            <a:off x="5321367" y="684680"/>
            <a:ext cx="6174771" cy="5482657"/>
          </a:xfrm>
          <a:prstGeom prst="rect">
            <a:avLst/>
          </a:prstGeom>
        </p:spPr>
      </p:pic>
      <p:pic>
        <p:nvPicPr>
          <p:cNvPr id="5" name="Picture 4">
            <a:extLst>
              <a:ext uri="{FF2B5EF4-FFF2-40B4-BE49-F238E27FC236}">
                <a16:creationId xmlns:a16="http://schemas.microsoft.com/office/drawing/2014/main" id="{18C40230-7A9B-88A5-39A6-9251B08F6E3B}"/>
              </a:ext>
            </a:extLst>
          </p:cNvPr>
          <p:cNvPicPr>
            <a:picLocks noChangeAspect="1"/>
          </p:cNvPicPr>
          <p:nvPr/>
        </p:nvPicPr>
        <p:blipFill>
          <a:blip r:embed="rId5"/>
          <a:stretch>
            <a:fillRect/>
          </a:stretch>
        </p:blipFill>
        <p:spPr>
          <a:xfrm>
            <a:off x="69967" y="684680"/>
            <a:ext cx="4087223" cy="1005840"/>
          </a:xfrm>
          <a:prstGeom prst="rect">
            <a:avLst/>
          </a:prstGeom>
        </p:spPr>
      </p:pic>
      <p:sp>
        <p:nvSpPr>
          <p:cNvPr id="8" name="TextBox 7">
            <a:extLst>
              <a:ext uri="{FF2B5EF4-FFF2-40B4-BE49-F238E27FC236}">
                <a16:creationId xmlns:a16="http://schemas.microsoft.com/office/drawing/2014/main" id="{832DA7D4-168E-D3FA-40DD-EAB8B9DD0102}"/>
              </a:ext>
            </a:extLst>
          </p:cNvPr>
          <p:cNvSpPr txBox="1"/>
          <p:nvPr/>
        </p:nvSpPr>
        <p:spPr>
          <a:xfrm>
            <a:off x="85504" y="2511380"/>
            <a:ext cx="4100484" cy="2308324"/>
          </a:xfrm>
          <a:prstGeom prst="rect">
            <a:avLst/>
          </a:prstGeom>
          <a:noFill/>
        </p:spPr>
        <p:txBody>
          <a:bodyPr wrap="square" rtlCol="0">
            <a:spAutoFit/>
          </a:bodyPr>
          <a:lstStyle/>
          <a:p>
            <a:pPr algn="ctr"/>
            <a:r>
              <a:rPr lang="en-US" sz="2400" dirty="0">
                <a:solidFill>
                  <a:srgbClr val="680808"/>
                </a:solidFill>
              </a:rPr>
              <a:t>TALKING POINTS</a:t>
            </a:r>
          </a:p>
          <a:p>
            <a:pPr algn="ctr"/>
            <a:endParaRPr lang="en-US" sz="2400" dirty="0">
              <a:solidFill>
                <a:srgbClr val="680808"/>
              </a:solidFill>
            </a:endParaRPr>
          </a:p>
          <a:p>
            <a:pPr algn="ctr"/>
            <a:r>
              <a:rPr lang="en-US" sz="2400" dirty="0">
                <a:solidFill>
                  <a:srgbClr val="680808"/>
                </a:solidFill>
              </a:rPr>
              <a:t>NEGOTIATED RULEMAKING</a:t>
            </a:r>
          </a:p>
          <a:p>
            <a:pPr algn="ctr"/>
            <a:r>
              <a:rPr lang="en-US" sz="2400" dirty="0">
                <a:solidFill>
                  <a:srgbClr val="680808"/>
                </a:solidFill>
              </a:rPr>
              <a:t>ON</a:t>
            </a:r>
          </a:p>
          <a:p>
            <a:pPr algn="ctr"/>
            <a:r>
              <a:rPr lang="en-US" sz="2400" dirty="0">
                <a:solidFill>
                  <a:srgbClr val="680808"/>
                </a:solidFill>
              </a:rPr>
              <a:t>ONE BIG BEAUTIFUL BILL ACT</a:t>
            </a:r>
          </a:p>
          <a:p>
            <a:pPr algn="ctr"/>
            <a:r>
              <a:rPr lang="en-US" sz="2400" dirty="0">
                <a:solidFill>
                  <a:srgbClr val="680808"/>
                </a:solidFill>
              </a:rPr>
              <a:t>IMPLEMENTATION</a:t>
            </a:r>
          </a:p>
        </p:txBody>
      </p:sp>
    </p:spTree>
    <p:extLst>
      <p:ext uri="{BB962C8B-B14F-4D97-AF65-F5344CB8AC3E}">
        <p14:creationId xmlns:p14="http://schemas.microsoft.com/office/powerpoint/2010/main" val="484098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0CEA2-C382-30E5-01BD-210701C369A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65D98D0-28F8-A4F0-3CCB-9C2F25049175}"/>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2900" dirty="0">
                <a:solidFill>
                  <a:srgbClr val="680808"/>
                </a:solidFill>
              </a:rPr>
              <a:t>ACE’s TALKING POINTS</a:t>
            </a:r>
            <a:br>
              <a:rPr lang="en-US" sz="2900" dirty="0">
                <a:solidFill>
                  <a:srgbClr val="680808"/>
                </a:solidFill>
              </a:rPr>
            </a:br>
            <a:r>
              <a:rPr lang="en-US" sz="2900" dirty="0">
                <a:solidFill>
                  <a:srgbClr val="680808"/>
                </a:solidFill>
              </a:rPr>
              <a:t>Negotiated rulemaking on the one big beautiful bill Act implementation</a:t>
            </a:r>
          </a:p>
        </p:txBody>
      </p:sp>
      <p:sp>
        <p:nvSpPr>
          <p:cNvPr id="3" name="TextBox 2">
            <a:extLst>
              <a:ext uri="{FF2B5EF4-FFF2-40B4-BE49-F238E27FC236}">
                <a16:creationId xmlns:a16="http://schemas.microsoft.com/office/drawing/2014/main" id="{E418749B-54BB-E131-0E0A-BF6563946DBB}"/>
              </a:ext>
            </a:extLst>
          </p:cNvPr>
          <p:cNvSpPr txBox="1"/>
          <p:nvPr/>
        </p:nvSpPr>
        <p:spPr>
          <a:xfrm>
            <a:off x="525273" y="1551563"/>
            <a:ext cx="10671995" cy="36625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Clear and Direct </a:t>
            </a:r>
            <a:r>
              <a:rPr lang="en-US" sz="2000" dirty="0">
                <a:solidFill>
                  <a:srgbClr val="680808"/>
                </a:solidFill>
                <a:latin typeface="Calibri" panose="020F0502020204030204" pitchFamily="34" charset="0"/>
                <a:ea typeface="Aptos" panose="020B0004020202020204" pitchFamily="34" charset="0"/>
              </a:rPr>
              <a:t>C</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ommunication</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Is Critical for Students, Borrowers, and Families to Understand the New </a:t>
            </a:r>
            <a:r>
              <a:rPr lang="en-US" sz="2000" dirty="0">
                <a:solidFill>
                  <a:srgbClr val="680808"/>
                </a:solidFill>
                <a:latin typeface="Calibri" panose="020F0502020204030204" pitchFamily="34" charset="0"/>
                <a:ea typeface="Aptos" panose="020B0004020202020204" pitchFamily="34" charset="0"/>
              </a:rPr>
              <a:t>A</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nnual</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and Aggregate </a:t>
            </a:r>
            <a:r>
              <a:rPr lang="en-US" sz="2000" dirty="0">
                <a:solidFill>
                  <a:srgbClr val="680808"/>
                </a:solidFill>
                <a:latin typeface="Calibri" panose="020F0502020204030204" pitchFamily="34" charset="0"/>
                <a:ea typeface="Aptos" panose="020B0004020202020204" pitchFamily="34" charset="0"/>
              </a:rPr>
              <a:t>L</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oan</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Limits and the New </a:t>
            </a:r>
            <a:r>
              <a:rPr lang="en-US" sz="2000" dirty="0">
                <a:solidFill>
                  <a:srgbClr val="680808"/>
                </a:solidFill>
                <a:latin typeface="Calibri" panose="020F0502020204030204" pitchFamily="34" charset="0"/>
                <a:ea typeface="Aptos" panose="020B0004020202020204" pitchFamily="34" charset="0"/>
              </a:rPr>
              <a:t>S</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tudent</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Loan Repayment Plans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Over 6.8 million students use federal student loans to finance their postsecondary education.2 These loans include federal subsidized and unsubsidized loans, along with Grad PLUS and Parent PLUS  loans.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Currently, over 3.6 million students are using subsidized student loans (interest does not accrue while they are enrolled in college); over 5 million students are using unsubsidized loans; and over 900,000 students are using PLUS loans.3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prstClr val="black"/>
              </a:solidFill>
              <a:latin typeface="Calibri" panose="020F0502020204030204" pitchFamily="34" charset="0"/>
              <a:ea typeface="Aptos" panose="020B00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Department of Education (Department) should ensure that all internal software is updated in a timely fashion to adhere to the changes in the law and provide clear instructions, to include relevant resources, to Financial Aid Administrators (FAAs) to allow them to properly notify students and families.  Also, the Department should clarify whether the new loans limits apply to loans that were originated or disbursed on or after July 1, 2026. 0/10-Q1: What fiscal years do the new 90/10 regulations apply to?</a:t>
            </a:r>
          </a:p>
        </p:txBody>
      </p:sp>
      <p:sp>
        <p:nvSpPr>
          <p:cNvPr id="2" name="TextBox 1">
            <a:extLst>
              <a:ext uri="{FF2B5EF4-FFF2-40B4-BE49-F238E27FC236}">
                <a16:creationId xmlns:a16="http://schemas.microsoft.com/office/drawing/2014/main" id="{C85DD509-FDA3-7247-0DC1-3065EFC23BE8}"/>
              </a:ext>
            </a:extLst>
          </p:cNvPr>
          <p:cNvSpPr txBox="1"/>
          <p:nvPr/>
        </p:nvSpPr>
        <p:spPr>
          <a:xfrm>
            <a:off x="4506366" y="5873262"/>
            <a:ext cx="317926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Talking-Points-OBBB-Implemetation-080525.pdf</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480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C4D25-3193-A65C-56E6-5CA359405E8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6822C27-10A1-A52E-3571-72D678B7DBEF}"/>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2900" dirty="0">
                <a:solidFill>
                  <a:srgbClr val="680808"/>
                </a:solidFill>
              </a:rPr>
              <a:t>ACE’s TALKING POINTS</a:t>
            </a:r>
            <a:br>
              <a:rPr lang="en-US" sz="2900" dirty="0">
                <a:solidFill>
                  <a:srgbClr val="680808"/>
                </a:solidFill>
              </a:rPr>
            </a:br>
            <a:r>
              <a:rPr lang="en-US" sz="2900" dirty="0">
                <a:solidFill>
                  <a:srgbClr val="680808"/>
                </a:solidFill>
              </a:rPr>
              <a:t>Negotiated rulemaking on the one big beautiful bill Act implementation</a:t>
            </a:r>
          </a:p>
        </p:txBody>
      </p:sp>
      <p:sp>
        <p:nvSpPr>
          <p:cNvPr id="3" name="TextBox 2">
            <a:extLst>
              <a:ext uri="{FF2B5EF4-FFF2-40B4-BE49-F238E27FC236}">
                <a16:creationId xmlns:a16="http://schemas.microsoft.com/office/drawing/2014/main" id="{12A5CAC8-269C-E9F1-C460-A847C9D110A2}"/>
              </a:ext>
            </a:extLst>
          </p:cNvPr>
          <p:cNvSpPr txBox="1"/>
          <p:nvPr/>
        </p:nvSpPr>
        <p:spPr>
          <a:xfrm>
            <a:off x="525272" y="1874728"/>
            <a:ext cx="10671995" cy="31085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The Department Should </a:t>
            </a:r>
            <a:r>
              <a:rPr lang="en-US" sz="2000" dirty="0">
                <a:solidFill>
                  <a:srgbClr val="680808"/>
                </a:solidFill>
                <a:latin typeface="Calibri" panose="020F0502020204030204" pitchFamily="34" charset="0"/>
                <a:ea typeface="Aptos" panose="020B0004020202020204" pitchFamily="34" charset="0"/>
              </a:rPr>
              <a:t>C</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reate</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and Disseminate an Exhaustive </a:t>
            </a:r>
            <a:r>
              <a:rPr lang="en-US" sz="2000" dirty="0">
                <a:solidFill>
                  <a:srgbClr val="680808"/>
                </a:solidFill>
                <a:latin typeface="Calibri" panose="020F0502020204030204" pitchFamily="34" charset="0"/>
                <a:ea typeface="Aptos" panose="020B0004020202020204" pitchFamily="34" charset="0"/>
              </a:rPr>
              <a:t>L</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ist</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of Professional Degree </a:t>
            </a:r>
            <a:r>
              <a:rPr lang="en-US" sz="2000" dirty="0">
                <a:solidFill>
                  <a:srgbClr val="680808"/>
                </a:solidFill>
                <a:latin typeface="Calibri" panose="020F0502020204030204" pitchFamily="34" charset="0"/>
                <a:ea typeface="Aptos" panose="020B0004020202020204" pitchFamily="34" charset="0"/>
              </a:rPr>
              <a:t>P</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rograms</a:t>
            </a:r>
            <a:endPar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OBBB changes annual loan limits for professional students from $20,500 to $50,000 and changes aggregate loan limits from $138,500 to $200,000 for first-time professional degree-seeking students.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prstClr val="black"/>
              </a:solidFill>
              <a:latin typeface="Calibri" panose="020F0502020204030204" pitchFamily="34" charset="0"/>
              <a:ea typeface="Aptos" panose="020B00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law refers to the Code of Federal Regulations (CFR) to define a professional degree; however, the definition given in the CFR is non-exhaustive and only provides a few examples of degrees that would be considered professional degrees.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prstClr val="black"/>
              </a:solidFill>
              <a:latin typeface="Calibri" panose="020F0502020204030204" pitchFamily="34" charset="0"/>
              <a:ea typeface="Aptos" panose="020B00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Department should create and disseminate a comprehensive list of programs that would be considered professional degree programs. At the very least, the list should include nursing-related programs and programs identified in the Federal Register as meeting the definition of “qualifying graduate program” in the financial value transparency (FVT) final regulations because these programs are identified as needing professional licensure. </a:t>
            </a:r>
          </a:p>
        </p:txBody>
      </p:sp>
      <p:sp>
        <p:nvSpPr>
          <p:cNvPr id="2" name="TextBox 1">
            <a:extLst>
              <a:ext uri="{FF2B5EF4-FFF2-40B4-BE49-F238E27FC236}">
                <a16:creationId xmlns:a16="http://schemas.microsoft.com/office/drawing/2014/main" id="{EBEF10F5-9FE1-AC14-F3F2-705B02A30BDB}"/>
              </a:ext>
            </a:extLst>
          </p:cNvPr>
          <p:cNvSpPr txBox="1"/>
          <p:nvPr/>
        </p:nvSpPr>
        <p:spPr>
          <a:xfrm>
            <a:off x="4506366" y="5873262"/>
            <a:ext cx="317926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Talking-Points-OBBB-Implemetation-080525.pdf</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4585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9FC94-52F7-27D0-9B06-3703EE85779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DEF5BCA-71A1-734C-7169-B100E774ECC5}"/>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2900" dirty="0">
                <a:solidFill>
                  <a:srgbClr val="680808"/>
                </a:solidFill>
              </a:rPr>
              <a:t>ACE’s TALKING POINTS</a:t>
            </a:r>
            <a:br>
              <a:rPr lang="en-US" sz="2900" dirty="0">
                <a:solidFill>
                  <a:srgbClr val="680808"/>
                </a:solidFill>
              </a:rPr>
            </a:br>
            <a:r>
              <a:rPr lang="en-US" sz="2900" dirty="0">
                <a:solidFill>
                  <a:srgbClr val="680808"/>
                </a:solidFill>
              </a:rPr>
              <a:t>Negotiated rulemaking on the one big beautiful bill Act implementation</a:t>
            </a:r>
          </a:p>
        </p:txBody>
      </p:sp>
      <p:sp>
        <p:nvSpPr>
          <p:cNvPr id="3" name="TextBox 2">
            <a:extLst>
              <a:ext uri="{FF2B5EF4-FFF2-40B4-BE49-F238E27FC236}">
                <a16:creationId xmlns:a16="http://schemas.microsoft.com/office/drawing/2014/main" id="{93751036-1629-E5F3-F486-A6C3FC4C8318}"/>
              </a:ext>
            </a:extLst>
          </p:cNvPr>
          <p:cNvSpPr txBox="1"/>
          <p:nvPr/>
        </p:nvSpPr>
        <p:spPr>
          <a:xfrm>
            <a:off x="525272" y="2244060"/>
            <a:ext cx="10671995" cy="23698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Proper Staffing </a:t>
            </a:r>
            <a:r>
              <a:rPr lang="en-US" sz="2000" dirty="0">
                <a:solidFill>
                  <a:srgbClr val="680808"/>
                </a:solidFill>
                <a:latin typeface="Calibri" panose="020F0502020204030204" pitchFamily="34" charset="0"/>
                <a:ea typeface="Aptos" panose="020B0004020202020204" pitchFamily="34" charset="0"/>
              </a:rPr>
              <a:t>S</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hould</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Be in Place to Implement the Full </a:t>
            </a:r>
            <a:r>
              <a:rPr lang="en-US" sz="2000" dirty="0">
                <a:solidFill>
                  <a:srgbClr val="680808"/>
                </a:solidFill>
                <a:latin typeface="Calibri" panose="020F0502020204030204" pitchFamily="34" charset="0"/>
                <a:ea typeface="Aptos" panose="020B0004020202020204" pitchFamily="34" charset="0"/>
              </a:rPr>
              <a:t>S</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cope of the OBBB</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Department has moved forward with reducing its career staff by nearly half its workforce. This reduction in staff has already led to disruptions and delays of key services for institutions of higher education, students, and families, including trouble accessing FSA User ID and passwords, FSA regional office closures, and difficulties accessing the Free Application for Federal Student Aid (FAFSA) Processing System Helpdesk.</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prstClr val="black"/>
              </a:solidFill>
              <a:latin typeface="Calibri" panose="020F0502020204030204" pitchFamily="34" charset="0"/>
              <a:ea typeface="Aptos" panose="020B00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With an additional $1 billion in funding for student aid administration, the Department should retain a sufficient workforce to ensure a smooth transition for all current students, families, borrowers, and institutions of higher education. </a:t>
            </a:r>
          </a:p>
        </p:txBody>
      </p:sp>
      <p:sp>
        <p:nvSpPr>
          <p:cNvPr id="2" name="TextBox 1">
            <a:extLst>
              <a:ext uri="{FF2B5EF4-FFF2-40B4-BE49-F238E27FC236}">
                <a16:creationId xmlns:a16="http://schemas.microsoft.com/office/drawing/2014/main" id="{CBE1FC57-A946-0CCD-08FB-6A051D26762D}"/>
              </a:ext>
            </a:extLst>
          </p:cNvPr>
          <p:cNvSpPr txBox="1"/>
          <p:nvPr/>
        </p:nvSpPr>
        <p:spPr>
          <a:xfrm>
            <a:off x="4506366" y="5873262"/>
            <a:ext cx="317926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Talking-Points-OBBB-Implemetation-080525.pdf</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4348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B6A5C-E3D9-B542-7336-C2535DEF6FF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C0C701B-6B4B-6835-9A87-8746573E1491}"/>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2900" dirty="0">
                <a:solidFill>
                  <a:srgbClr val="680808"/>
                </a:solidFill>
              </a:rPr>
              <a:t>ACE’s TALKING POINTS</a:t>
            </a:r>
            <a:br>
              <a:rPr lang="en-US" sz="2900" dirty="0">
                <a:solidFill>
                  <a:srgbClr val="680808"/>
                </a:solidFill>
              </a:rPr>
            </a:br>
            <a:r>
              <a:rPr lang="en-US" sz="2900" dirty="0">
                <a:solidFill>
                  <a:srgbClr val="680808"/>
                </a:solidFill>
              </a:rPr>
              <a:t>Negotiated rulemaking on the one big beautiful bill Act implementation</a:t>
            </a:r>
          </a:p>
        </p:txBody>
      </p:sp>
      <p:sp>
        <p:nvSpPr>
          <p:cNvPr id="3" name="TextBox 2">
            <a:extLst>
              <a:ext uri="{FF2B5EF4-FFF2-40B4-BE49-F238E27FC236}">
                <a16:creationId xmlns:a16="http://schemas.microsoft.com/office/drawing/2014/main" id="{199945F4-4722-EF10-E604-856DD425F962}"/>
              </a:ext>
            </a:extLst>
          </p:cNvPr>
          <p:cNvSpPr txBox="1"/>
          <p:nvPr/>
        </p:nvSpPr>
        <p:spPr>
          <a:xfrm>
            <a:off x="525273" y="1720840"/>
            <a:ext cx="1067199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The Data </a:t>
            </a:r>
            <a:r>
              <a:rPr lang="en-US" sz="2000" dirty="0">
                <a:solidFill>
                  <a:srgbClr val="680808"/>
                </a:solidFill>
                <a:latin typeface="Calibri" panose="020F0502020204030204" pitchFamily="34" charset="0"/>
                <a:ea typeface="Aptos" panose="020B0004020202020204" pitchFamily="34" charset="0"/>
              </a:rPr>
              <a:t>U</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sed to Determine the Median </a:t>
            </a:r>
            <a:r>
              <a:rPr lang="en-US" sz="2000" dirty="0">
                <a:solidFill>
                  <a:srgbClr val="680808"/>
                </a:solidFill>
                <a:latin typeface="Calibri" panose="020F0502020204030204" pitchFamily="34" charset="0"/>
                <a:ea typeface="Aptos" panose="020B0004020202020204" pitchFamily="34" charset="0"/>
              </a:rPr>
              <a:t>E</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arnings</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for Each </a:t>
            </a:r>
            <a:r>
              <a:rPr lang="en-US" sz="2000" dirty="0">
                <a:solidFill>
                  <a:srgbClr val="680808"/>
                </a:solidFill>
                <a:latin typeface="Calibri" panose="020F0502020204030204" pitchFamily="34" charset="0"/>
                <a:ea typeface="Aptos" panose="020B0004020202020204" pitchFamily="34" charset="0"/>
              </a:rPr>
              <a:t>P</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rogram</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Should </a:t>
            </a:r>
            <a:r>
              <a:rPr lang="en-US" sz="2000" dirty="0">
                <a:solidFill>
                  <a:srgbClr val="680808"/>
                </a:solidFill>
                <a:latin typeface="Calibri" panose="020F0502020204030204" pitchFamily="34" charset="0"/>
                <a:ea typeface="Aptos" panose="020B0004020202020204" pitchFamily="34" charset="0"/>
              </a:rPr>
              <a:t>B</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e Made </a:t>
            </a:r>
            <a:r>
              <a:rPr lang="en-US" sz="2000" dirty="0">
                <a:solidFill>
                  <a:srgbClr val="680808"/>
                </a:solidFill>
                <a:latin typeface="Calibri" panose="020F0502020204030204" pitchFamily="34" charset="0"/>
                <a:ea typeface="Aptos" panose="020B0004020202020204" pitchFamily="34" charset="0"/>
              </a:rPr>
              <a:t>P</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ublicly</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Available in a Clear and Concise Manner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OBBB subjects each program at an institution of higher education to the loss of Title IV loans if the program fails an earnings test for two out of three years.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Removing access to Title IV loans for certain programs will prohibit students from using loans to attend those programs, limiting access and potentially increasing the cost of college.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Given these potentially devastating impacts, students and institutions require access to the data that is being used to hold programs accountable. Having access to this data would allow for these students and institutions to better understand why they may no longer have access to federal student loans and would help them make more informed decisions about their enrollment options. </a:t>
            </a:r>
          </a:p>
        </p:txBody>
      </p:sp>
      <p:sp>
        <p:nvSpPr>
          <p:cNvPr id="2" name="TextBox 1">
            <a:extLst>
              <a:ext uri="{FF2B5EF4-FFF2-40B4-BE49-F238E27FC236}">
                <a16:creationId xmlns:a16="http://schemas.microsoft.com/office/drawing/2014/main" id="{A95C0351-5FC5-59A5-99BF-F8AB08547A11}"/>
              </a:ext>
            </a:extLst>
          </p:cNvPr>
          <p:cNvSpPr txBox="1"/>
          <p:nvPr/>
        </p:nvSpPr>
        <p:spPr>
          <a:xfrm>
            <a:off x="4506366" y="5873262"/>
            <a:ext cx="317926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Talking-Points-OBBB-Implemetation-080525.pdf</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1090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7D74-9FAE-48E5-A729-1A7BB69F6930}"/>
              </a:ext>
            </a:extLst>
          </p:cNvPr>
          <p:cNvSpPr>
            <a:spLocks noGrp="1"/>
          </p:cNvSpPr>
          <p:nvPr>
            <p:ph type="title"/>
          </p:nvPr>
        </p:nvSpPr>
        <p:spPr/>
        <p:txBody>
          <a:bodyPr/>
          <a:lstStyle/>
          <a:p>
            <a:r>
              <a:rPr lang="en-US">
                <a:solidFill>
                  <a:srgbClr val="680808"/>
                </a:solidFill>
              </a:rPr>
              <a:t>AGENDA</a:t>
            </a:r>
          </a:p>
        </p:txBody>
      </p:sp>
      <p:sp>
        <p:nvSpPr>
          <p:cNvPr id="3" name="Content Placeholder 2">
            <a:extLst>
              <a:ext uri="{FF2B5EF4-FFF2-40B4-BE49-F238E27FC236}">
                <a16:creationId xmlns:a16="http://schemas.microsoft.com/office/drawing/2014/main" id="{7467F433-563E-4176-9E84-A1F1CF0E4476}"/>
              </a:ext>
            </a:extLst>
          </p:cNvPr>
          <p:cNvSpPr>
            <a:spLocks noGrp="1"/>
          </p:cNvSpPr>
          <p:nvPr>
            <p:ph sz="quarter" idx="13"/>
          </p:nvPr>
        </p:nvSpPr>
        <p:spPr>
          <a:xfrm>
            <a:off x="481759" y="2091741"/>
            <a:ext cx="10780973" cy="3260844"/>
          </a:xfrm>
        </p:spPr>
        <p:txBody>
          <a:bodyPr>
            <a:normAutofit/>
          </a:bodyPr>
          <a:lstStyle/>
          <a:p>
            <a:pPr marL="0" lvl="0" indent="0" algn="ctr">
              <a:lnSpc>
                <a:spcPct val="100000"/>
              </a:lnSpc>
              <a:spcBef>
                <a:spcPts val="0"/>
              </a:spcBef>
              <a:buClrTx/>
              <a:buSzTx/>
              <a:buNone/>
            </a:pPr>
            <a:r>
              <a:rPr lang="en-US" sz="32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Focus On One Big Beautiful Bill Act Negotiated Rulemaking</a:t>
            </a:r>
          </a:p>
          <a:p>
            <a:pPr marL="0" lvl="0" indent="0" algn="ctr">
              <a:lnSpc>
                <a:spcPct val="100000"/>
              </a:lnSpc>
              <a:spcBef>
                <a:spcPts val="0"/>
              </a:spcBef>
              <a:buClrTx/>
              <a:buSzTx/>
              <a:buNone/>
            </a:pPr>
            <a:r>
              <a:rPr lang="en-US" sz="32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American Council on Education’s Perspective &amp; More</a:t>
            </a:r>
          </a:p>
          <a:p>
            <a:pPr marL="0" indent="0">
              <a:lnSpc>
                <a:spcPct val="100000"/>
              </a:lnSpc>
              <a:spcBef>
                <a:spcPts val="0"/>
              </a:spcBef>
              <a:buClrTx/>
              <a:buSzTx/>
              <a:buNone/>
            </a:pPr>
            <a:endParaRPr lang="en-US" sz="1800" cap="none" dirty="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0"/>
              </a:spcBef>
              <a:buClrTx/>
              <a:buSzTx/>
              <a:buNone/>
            </a:pPr>
            <a:endParaRPr lang="en-US" sz="1800" cap="none" dirty="0">
              <a:latin typeface="Calibri" panose="020F0502020204030204" pitchFamily="34" charset="0"/>
              <a:ea typeface="Calibri" panose="020F0502020204030204" pitchFamily="34" charset="0"/>
              <a:cs typeface="Calibri" panose="020F0502020204030204" pitchFamily="34" charset="0"/>
            </a:endParaRPr>
          </a:p>
          <a:p>
            <a:pPr>
              <a:lnSpc>
                <a:spcPct val="100000"/>
              </a:lnSpc>
              <a:spcBef>
                <a:spcPts val="0"/>
              </a:spcBef>
              <a:buClrTx/>
              <a:buSzTx/>
            </a:pPr>
            <a:r>
              <a:rPr lang="en-US" sz="1600" cap="none" dirty="0">
                <a:latin typeface="Calibri" panose="020F0502020204030204" pitchFamily="34" charset="0"/>
                <a:ea typeface="Calibri" panose="020F0502020204030204" pitchFamily="34" charset="0"/>
                <a:cs typeface="Calibri" panose="020F0502020204030204" pitchFamily="34" charset="0"/>
              </a:rPr>
              <a:t>One Big Beautiful Bill Enactment</a:t>
            </a:r>
          </a:p>
          <a:p>
            <a:pPr>
              <a:lnSpc>
                <a:spcPct val="100000"/>
              </a:lnSpc>
              <a:spcBef>
                <a:spcPts val="0"/>
              </a:spcBef>
              <a:buClrTx/>
              <a:buSzTx/>
            </a:pPr>
            <a:r>
              <a:rPr lang="en-US" sz="1600" cap="none" dirty="0">
                <a:latin typeface="Calibri" panose="020F0502020204030204" pitchFamily="34" charset="0"/>
                <a:ea typeface="Calibri" panose="020F0502020204030204" pitchFamily="34" charset="0"/>
                <a:cs typeface="Calibri" panose="020F0502020204030204" pitchFamily="34" charset="0"/>
              </a:rPr>
              <a:t>Federal Register Announcement on Intent to Establish Two Negotiating Committees</a:t>
            </a:r>
          </a:p>
          <a:p>
            <a:pPr>
              <a:lnSpc>
                <a:spcPct val="100000"/>
              </a:lnSpc>
              <a:spcBef>
                <a:spcPts val="0"/>
              </a:spcBef>
              <a:buClrTx/>
              <a:buSzTx/>
            </a:pPr>
            <a:r>
              <a:rPr lang="en-US" sz="1600" cap="none" dirty="0">
                <a:latin typeface="Calibri" panose="020F0502020204030204" pitchFamily="34" charset="0"/>
                <a:ea typeface="Calibri" panose="020F0502020204030204" pitchFamily="34" charset="0"/>
                <a:cs typeface="Calibri" panose="020F0502020204030204" pitchFamily="34" charset="0"/>
              </a:rPr>
              <a:t>Summary of the American Council on Education’s Analysis and Talking Points</a:t>
            </a:r>
          </a:p>
          <a:p>
            <a:pPr>
              <a:lnSpc>
                <a:spcPct val="100000"/>
              </a:lnSpc>
              <a:spcBef>
                <a:spcPts val="0"/>
              </a:spcBef>
              <a:buClrTx/>
              <a:buSzTx/>
            </a:pPr>
            <a:r>
              <a:rPr lang="en-US" sz="1600" cap="none" dirty="0">
                <a:latin typeface="Calibri" panose="020F0502020204030204" pitchFamily="34" charset="0"/>
                <a:ea typeface="Calibri" panose="020F0502020204030204" pitchFamily="34" charset="0"/>
                <a:cs typeface="Calibri" panose="020F0502020204030204" pitchFamily="34" charset="0"/>
              </a:rPr>
              <a:t>What's Next6</a:t>
            </a:r>
          </a:p>
          <a:p>
            <a:pPr>
              <a:lnSpc>
                <a:spcPct val="100000"/>
              </a:lnSpc>
              <a:spcBef>
                <a:spcPts val="0"/>
              </a:spcBef>
              <a:buClrTx/>
              <a:buSzTx/>
            </a:pPr>
            <a:r>
              <a:rPr lang="en-US" sz="1600" cap="none" dirty="0">
                <a:latin typeface="Calibri" panose="020F0502020204030204" pitchFamily="34" charset="0"/>
                <a:ea typeface="Calibri" panose="020F0502020204030204" pitchFamily="34" charset="0"/>
                <a:cs typeface="Calibri" panose="020F0502020204030204" pitchFamily="34" charset="0"/>
              </a:rPr>
              <a:t>Q&amp;A</a:t>
            </a:r>
          </a:p>
        </p:txBody>
      </p:sp>
      <p:pic>
        <p:nvPicPr>
          <p:cNvPr id="6" name="Picture 5">
            <a:extLst>
              <a:ext uri="{FF2B5EF4-FFF2-40B4-BE49-F238E27FC236}">
                <a16:creationId xmlns:a16="http://schemas.microsoft.com/office/drawing/2014/main" id="{5EE13AE7-6F9B-4E3E-B49E-92053BD2BFA6}"/>
              </a:ext>
            </a:extLst>
          </p:cNvPr>
          <p:cNvPicPr>
            <a:picLocks noChangeAspect="1"/>
          </p:cNvPicPr>
          <p:nvPr/>
        </p:nvPicPr>
        <p:blipFill>
          <a:blip r:embed="rId2"/>
          <a:stretch>
            <a:fillRect/>
          </a:stretch>
        </p:blipFill>
        <p:spPr>
          <a:xfrm>
            <a:off x="7497282" y="580243"/>
            <a:ext cx="3486150" cy="1209675"/>
          </a:xfrm>
          <a:prstGeom prst="rect">
            <a:avLst/>
          </a:prstGeom>
        </p:spPr>
      </p:pic>
    </p:spTree>
    <p:extLst>
      <p:ext uri="{BB962C8B-B14F-4D97-AF65-F5344CB8AC3E}">
        <p14:creationId xmlns:p14="http://schemas.microsoft.com/office/powerpoint/2010/main" val="2919469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77607-67D5-13D4-95E6-B35217B6CDC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1AB4C2B-8A90-146C-87A1-A31F567851C8}"/>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2900" dirty="0">
                <a:solidFill>
                  <a:srgbClr val="680808"/>
                </a:solidFill>
              </a:rPr>
              <a:t>ACE’s TALKING POINTS</a:t>
            </a:r>
            <a:br>
              <a:rPr lang="en-US" sz="2900" dirty="0">
                <a:solidFill>
                  <a:srgbClr val="680808"/>
                </a:solidFill>
              </a:rPr>
            </a:br>
            <a:r>
              <a:rPr lang="en-US" sz="2900" dirty="0">
                <a:solidFill>
                  <a:srgbClr val="680808"/>
                </a:solidFill>
              </a:rPr>
              <a:t>Negotiated rulemaking on the one big beautiful bill Act implementation</a:t>
            </a:r>
          </a:p>
        </p:txBody>
      </p:sp>
      <p:sp>
        <p:nvSpPr>
          <p:cNvPr id="3" name="TextBox 2">
            <a:extLst>
              <a:ext uri="{FF2B5EF4-FFF2-40B4-BE49-F238E27FC236}">
                <a16:creationId xmlns:a16="http://schemas.microsoft.com/office/drawing/2014/main" id="{32F0513D-EF20-FF8B-24A2-81BC99D04788}"/>
              </a:ext>
            </a:extLst>
          </p:cNvPr>
          <p:cNvSpPr txBox="1"/>
          <p:nvPr/>
        </p:nvSpPr>
        <p:spPr>
          <a:xfrm>
            <a:off x="525272" y="1485505"/>
            <a:ext cx="10671995" cy="42165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Further Guidance Is Needed on the Requirement for Institutions 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Package Non-Federal Grant Aid Before the Pell Grant and on Institutional Accountability Reporting</a:t>
            </a:r>
          </a:p>
          <a:p>
            <a:pPr marR="0" lvl="0" algn="l" defTabSz="457200" rtl="0" eaLnBrk="1" fontAlgn="auto" latinLnBrk="0" hangingPunct="1">
              <a:lnSpc>
                <a:spcPct val="100000"/>
              </a:lnSpc>
              <a:spcBef>
                <a:spcPts val="0"/>
              </a:spcBef>
              <a:spcAft>
                <a:spcPts val="0"/>
              </a:spcAft>
              <a:buClrTx/>
              <a:buSzTx/>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Pell Grant currently operates as a first-dollar program when packaging aid, but the OBBB has changed this structure. Students who receive non-federal grant aid covering the full cost of attendance (COA) are not allowed to access the Pell Grant.  </a:t>
            </a:r>
          </a:p>
          <a:p>
            <a:pPr marR="0" lvl="0" algn="l" defTabSz="457200" rtl="0" eaLnBrk="1" fontAlgn="auto" latinLnBrk="0" hangingPunct="1">
              <a:lnSpc>
                <a:spcPct val="100000"/>
              </a:lnSpc>
              <a:spcBef>
                <a:spcPts val="0"/>
              </a:spcBef>
              <a:spcAft>
                <a:spcPts val="0"/>
              </a:spcAft>
              <a:buClrTx/>
              <a:buSzTx/>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On first read, this may seem like the Pell Grant is now being considered after all non-federal grant aid regardless of whether it covers full COA. However, the intent of Congress is for the Pell Grant to remain a first-dollar program when packaging all aid—to include state aid, institutional aid, and aid from private sources—except in the one narrow instance that the aid covers full COA. Further guidance clarifying this to institutions of higher education is needed. </a:t>
            </a:r>
          </a:p>
          <a:p>
            <a:pPr marR="0" lvl="0" algn="l" defTabSz="457200" rtl="0" eaLnBrk="1" fontAlgn="auto" latinLnBrk="0" hangingPunct="1">
              <a:lnSpc>
                <a:spcPct val="100000"/>
              </a:lnSpc>
              <a:spcBef>
                <a:spcPts val="0"/>
              </a:spcBef>
              <a:spcAft>
                <a:spcPts val="0"/>
              </a:spcAft>
              <a:buClrTx/>
              <a:buSzTx/>
              <a:tabLst/>
              <a:defRPr/>
            </a:pPr>
            <a:endParaRPr lang="en-US" sz="1000" dirty="0">
              <a:solidFill>
                <a:prstClr val="black"/>
              </a:solidFill>
              <a:latin typeface="Calibri" panose="020F0502020204030204" pitchFamily="34" charset="0"/>
              <a:ea typeface="Aptos" panose="020B00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OBBB does not require institutional reporting of data regarding accountability. However, institutions are able to appeal the earnings data if they believe it is needed. Further guidance is needed regarding what data, and in what manner, Institutions should report to appeal the median earnings data from the U.S. Census Bureau. Also, the Department should consider processes from the FVT regulations and prior gainful employment regulations to determine small programmatic  cohorts, the appeals process, and ways that institutions can regain programmatic eligibility.</a:t>
            </a:r>
          </a:p>
        </p:txBody>
      </p:sp>
      <p:sp>
        <p:nvSpPr>
          <p:cNvPr id="2" name="TextBox 1">
            <a:extLst>
              <a:ext uri="{FF2B5EF4-FFF2-40B4-BE49-F238E27FC236}">
                <a16:creationId xmlns:a16="http://schemas.microsoft.com/office/drawing/2014/main" id="{694FE142-0EA1-0431-FC0E-8440F8C41DF5}"/>
              </a:ext>
            </a:extLst>
          </p:cNvPr>
          <p:cNvSpPr txBox="1"/>
          <p:nvPr/>
        </p:nvSpPr>
        <p:spPr>
          <a:xfrm>
            <a:off x="4506366" y="5873262"/>
            <a:ext cx="317926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Talking-Points-OBBB-Implemetation-080525.pdf</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6507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51A48-E831-DBDD-87DD-5E8A29D207E5}"/>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3E9CB08-5FDE-FF8A-C1D2-084507E57A2C}"/>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2900" dirty="0">
                <a:solidFill>
                  <a:srgbClr val="680808"/>
                </a:solidFill>
              </a:rPr>
              <a:t>ACE’s TALKING POINTS</a:t>
            </a:r>
            <a:br>
              <a:rPr lang="en-US" sz="2900" dirty="0">
                <a:solidFill>
                  <a:srgbClr val="680808"/>
                </a:solidFill>
              </a:rPr>
            </a:br>
            <a:r>
              <a:rPr lang="en-US" sz="2900" dirty="0">
                <a:solidFill>
                  <a:srgbClr val="680808"/>
                </a:solidFill>
              </a:rPr>
              <a:t>Negotiated rulemaking on the one big beautiful bill Act implementation</a:t>
            </a:r>
          </a:p>
        </p:txBody>
      </p:sp>
      <p:sp>
        <p:nvSpPr>
          <p:cNvPr id="3" name="TextBox 2">
            <a:extLst>
              <a:ext uri="{FF2B5EF4-FFF2-40B4-BE49-F238E27FC236}">
                <a16:creationId xmlns:a16="http://schemas.microsoft.com/office/drawing/2014/main" id="{7F355524-FDBF-C6D7-038F-E7702198C887}"/>
              </a:ext>
            </a:extLst>
          </p:cNvPr>
          <p:cNvSpPr txBox="1"/>
          <p:nvPr/>
        </p:nvSpPr>
        <p:spPr>
          <a:xfrm>
            <a:off x="525273" y="1551563"/>
            <a:ext cx="10671995" cy="38472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The Negotiated </a:t>
            </a:r>
            <a:r>
              <a:rPr lang="en-US" sz="2000" dirty="0">
                <a:solidFill>
                  <a:srgbClr val="680808"/>
                </a:solidFill>
                <a:latin typeface="Calibri" panose="020F0502020204030204" pitchFamily="34" charset="0"/>
                <a:ea typeface="Aptos" panose="020B0004020202020204" pitchFamily="34" charset="0"/>
              </a:rPr>
              <a:t>R</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ulemaking</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Committee </a:t>
            </a:r>
            <a:r>
              <a:rPr lang="en-US" sz="2000" dirty="0">
                <a:solidFill>
                  <a:srgbClr val="680808"/>
                </a:solidFill>
                <a:latin typeface="Calibri" panose="020F0502020204030204" pitchFamily="34" charset="0"/>
                <a:ea typeface="Aptos" panose="020B0004020202020204" pitchFamily="34" charset="0"/>
              </a:rPr>
              <a:t>S</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hould</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Add </a:t>
            </a:r>
            <a:r>
              <a:rPr lang="en-US" sz="2000" dirty="0">
                <a:solidFill>
                  <a:srgbClr val="680808"/>
                </a:solidFill>
                <a:latin typeface="Calibri" panose="020F0502020204030204" pitchFamily="34" charset="0"/>
                <a:ea typeface="Aptos" panose="020B0004020202020204" pitchFamily="34" charset="0"/>
              </a:rPr>
              <a:t>A</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dditional</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Constituency </a:t>
            </a:r>
            <a:r>
              <a:rPr lang="en-US" sz="2000" dirty="0">
                <a:solidFill>
                  <a:srgbClr val="680808"/>
                </a:solidFill>
                <a:latin typeface="Calibri" panose="020F0502020204030204" pitchFamily="34" charset="0"/>
                <a:ea typeface="Aptos" panose="020B0004020202020204" pitchFamily="34" charset="0"/>
              </a:rPr>
              <a:t>G</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roups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On college campuses, FAAs serve as the main connection point at an institution of higher education for students and families when helping them decide on how to finance their postsecondary education.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Over 7 million students receive a Pell Grant, the cornerstone of federal financial aid. On college campuses, FAAs help award and disburse federal student aid that includes the Pell Grant and other federal student aid programs such as the Federal Work-Study program and Federal Supplemental Educational Opportunity Grant program.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prstClr val="black"/>
              </a:solidFill>
              <a:latin typeface="Calibri" panose="020F0502020204030204" pitchFamily="34" charset="0"/>
              <a:ea typeface="Aptos" panose="020B00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On college campuses, FAAs also disburse student loans. Over 5 million undergraduate students, over 1.4 million graduate students, and over 567,000 parents took out loans in award year (AY) 2023-2024.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prstClr val="black"/>
              </a:solidFill>
              <a:latin typeface="Calibri" panose="020F0502020204030204" pitchFamily="34" charset="0"/>
              <a:ea typeface="Aptos" panose="020B00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negotiated rulemaking committee consists of two committees: the Reimagining and Improving Student Education (RISE) Committee and the Accountability in Higher Education and Access through Demand-driven Workforce Pell (AHEAD) Committee.</a:t>
            </a:r>
          </a:p>
        </p:txBody>
      </p:sp>
      <p:sp>
        <p:nvSpPr>
          <p:cNvPr id="2" name="TextBox 1">
            <a:extLst>
              <a:ext uri="{FF2B5EF4-FFF2-40B4-BE49-F238E27FC236}">
                <a16:creationId xmlns:a16="http://schemas.microsoft.com/office/drawing/2014/main" id="{5979BC40-FD49-1480-F26B-EE02772089D7}"/>
              </a:ext>
            </a:extLst>
          </p:cNvPr>
          <p:cNvSpPr txBox="1"/>
          <p:nvPr/>
        </p:nvSpPr>
        <p:spPr>
          <a:xfrm>
            <a:off x="4506366" y="5873262"/>
            <a:ext cx="317926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Talking-Points-OBBB-Implemetation-080525.pdf</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456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8D984-3272-FABE-543C-2B9DD5B2387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2874AFC-6B56-8270-D265-ED8C20FDDDC0}"/>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2900" dirty="0">
                <a:solidFill>
                  <a:srgbClr val="680808"/>
                </a:solidFill>
              </a:rPr>
              <a:t>ACE’s TALKING POINTS</a:t>
            </a:r>
            <a:br>
              <a:rPr lang="en-US" sz="2900" dirty="0">
                <a:solidFill>
                  <a:srgbClr val="680808"/>
                </a:solidFill>
              </a:rPr>
            </a:br>
            <a:r>
              <a:rPr lang="en-US" sz="2900" dirty="0">
                <a:solidFill>
                  <a:srgbClr val="680808"/>
                </a:solidFill>
              </a:rPr>
              <a:t>Negotiated rulemaking on the one big beautiful bill Act implementation</a:t>
            </a:r>
          </a:p>
        </p:txBody>
      </p:sp>
      <p:sp>
        <p:nvSpPr>
          <p:cNvPr id="3" name="TextBox 2">
            <a:extLst>
              <a:ext uri="{FF2B5EF4-FFF2-40B4-BE49-F238E27FC236}">
                <a16:creationId xmlns:a16="http://schemas.microsoft.com/office/drawing/2014/main" id="{3FEC443F-5EF5-9D0B-7014-F389D16D5106}"/>
              </a:ext>
            </a:extLst>
          </p:cNvPr>
          <p:cNvSpPr txBox="1"/>
          <p:nvPr/>
        </p:nvSpPr>
        <p:spPr>
          <a:xfrm>
            <a:off x="525273" y="1551563"/>
            <a:ext cx="10671995" cy="310854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The Negotiated </a:t>
            </a:r>
            <a:r>
              <a:rPr lang="en-US" sz="2000" dirty="0">
                <a:solidFill>
                  <a:srgbClr val="680808"/>
                </a:solidFill>
                <a:latin typeface="Calibri" panose="020F0502020204030204" pitchFamily="34" charset="0"/>
                <a:ea typeface="Aptos" panose="020B0004020202020204" pitchFamily="34" charset="0"/>
              </a:rPr>
              <a:t>R</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ulemaking</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t>
            </a:r>
            <a:r>
              <a:rPr lang="en-US" sz="2000" dirty="0">
                <a:solidFill>
                  <a:srgbClr val="680808"/>
                </a:solidFill>
                <a:latin typeface="Calibri" panose="020F0502020204030204" pitchFamily="34" charset="0"/>
                <a:ea typeface="Aptos" panose="020B0004020202020204" pitchFamily="34" charset="0"/>
              </a:rPr>
              <a:t>C</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ommittee</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t>
            </a:r>
            <a:r>
              <a:rPr lang="en-US" sz="2000" dirty="0">
                <a:solidFill>
                  <a:srgbClr val="680808"/>
                </a:solidFill>
                <a:latin typeface="Calibri" panose="020F0502020204030204" pitchFamily="34" charset="0"/>
                <a:ea typeface="Aptos" panose="020B0004020202020204" pitchFamily="34" charset="0"/>
              </a:rPr>
              <a:t>S</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hould</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t>
            </a:r>
            <a:r>
              <a:rPr lang="en-US" sz="2000" dirty="0">
                <a:solidFill>
                  <a:srgbClr val="680808"/>
                </a:solidFill>
                <a:latin typeface="Calibri" panose="020F0502020204030204" pitchFamily="34" charset="0"/>
                <a:ea typeface="Aptos" panose="020B0004020202020204" pitchFamily="34" charset="0"/>
              </a:rPr>
              <a:t>A</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dd </a:t>
            </a:r>
            <a:r>
              <a:rPr lang="en-US" sz="2000" dirty="0">
                <a:solidFill>
                  <a:srgbClr val="680808"/>
                </a:solidFill>
                <a:latin typeface="Calibri" panose="020F0502020204030204" pitchFamily="34" charset="0"/>
                <a:ea typeface="Aptos" panose="020B0004020202020204" pitchFamily="34" charset="0"/>
              </a:rPr>
              <a:t>A</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dditional</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t>
            </a:r>
            <a:r>
              <a:rPr lang="en-US" sz="2000" dirty="0">
                <a:solidFill>
                  <a:srgbClr val="680808"/>
                </a:solidFill>
                <a:latin typeface="Calibri" panose="020F0502020204030204" pitchFamily="34" charset="0"/>
                <a:ea typeface="Aptos" panose="020B0004020202020204" pitchFamily="34" charset="0"/>
              </a:rPr>
              <a:t>C</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onstituency</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t>
            </a:r>
            <a:r>
              <a:rPr lang="en-US" sz="2000" dirty="0">
                <a:solidFill>
                  <a:srgbClr val="680808"/>
                </a:solidFill>
                <a:latin typeface="Calibri" panose="020F0502020204030204" pitchFamily="34" charset="0"/>
                <a:ea typeface="Aptos" panose="020B0004020202020204" pitchFamily="34" charset="0"/>
              </a:rPr>
              <a:t>G</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roups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The RISE committee will be considering the phase out of Grad PLUS loans, the changes in the annual/aggregate loan limits, and the simplification of the student loan repayment program, among other things. The AHEAD committee will consider the changes to how the Pell Grant is awarded, among other things.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Both negotiated rulemaking committees address key issue topics that fall directly in the purview of FAAs and not having their expertise on the committee will greatly hinder the overall outcome to ensure proper implementation of the OBBB.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It is important to include a separate category for FAAs so that campus leaders can speak to the broad range of issues the committees will be considering, while also allowing for the expertise of FAAs on matters of financial aid administration specifically. </a:t>
            </a:r>
          </a:p>
        </p:txBody>
      </p:sp>
      <p:sp>
        <p:nvSpPr>
          <p:cNvPr id="2" name="TextBox 1">
            <a:extLst>
              <a:ext uri="{FF2B5EF4-FFF2-40B4-BE49-F238E27FC236}">
                <a16:creationId xmlns:a16="http://schemas.microsoft.com/office/drawing/2014/main" id="{7EBF1662-13A3-03BB-7BAD-EC1C36F552F1}"/>
              </a:ext>
            </a:extLst>
          </p:cNvPr>
          <p:cNvSpPr txBox="1"/>
          <p:nvPr/>
        </p:nvSpPr>
        <p:spPr>
          <a:xfrm>
            <a:off x="4506366" y="5873262"/>
            <a:ext cx="317926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Talking-Points-OBBB-Implemetation-080525.pdf</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8861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FD06C-BE79-6882-34DB-31F1B5C55B8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25773DA-2543-107D-4C7C-640352621C88}"/>
              </a:ext>
            </a:extLst>
          </p:cNvPr>
          <p:cNvSpPr>
            <a:spLocks noGrp="1"/>
          </p:cNvSpPr>
          <p:nvPr>
            <p:ph type="title"/>
          </p:nvPr>
        </p:nvSpPr>
        <p:spPr>
          <a:xfrm>
            <a:off x="525272" y="323385"/>
            <a:ext cx="10671996" cy="990903"/>
          </a:xfrm>
        </p:spPr>
        <p:txBody>
          <a:bodyPr>
            <a:normAutofit fontScale="90000"/>
          </a:bodyPr>
          <a:lstStyle/>
          <a:p>
            <a:pPr algn="ctr"/>
            <a:r>
              <a:rPr lang="en-US" sz="4000" dirty="0">
                <a:solidFill>
                  <a:srgbClr val="680808"/>
                </a:solidFill>
              </a:rPr>
              <a:t> </a:t>
            </a:r>
            <a:r>
              <a:rPr lang="en-US" sz="2900" dirty="0">
                <a:solidFill>
                  <a:srgbClr val="680808"/>
                </a:solidFill>
              </a:rPr>
              <a:t>ACE’s TALKING POINTS</a:t>
            </a:r>
            <a:br>
              <a:rPr lang="en-US" sz="2900" dirty="0">
                <a:solidFill>
                  <a:srgbClr val="680808"/>
                </a:solidFill>
              </a:rPr>
            </a:br>
            <a:r>
              <a:rPr lang="en-US" sz="2900" dirty="0">
                <a:solidFill>
                  <a:srgbClr val="680808"/>
                </a:solidFill>
              </a:rPr>
              <a:t>Negotiated rulemaking on the one big beautiful bill Act implementation</a:t>
            </a:r>
          </a:p>
        </p:txBody>
      </p:sp>
      <p:sp>
        <p:nvSpPr>
          <p:cNvPr id="3" name="TextBox 2">
            <a:extLst>
              <a:ext uri="{FF2B5EF4-FFF2-40B4-BE49-F238E27FC236}">
                <a16:creationId xmlns:a16="http://schemas.microsoft.com/office/drawing/2014/main" id="{CD610FB1-88A0-7C31-8520-4B2D72E05630}"/>
              </a:ext>
            </a:extLst>
          </p:cNvPr>
          <p:cNvSpPr txBox="1"/>
          <p:nvPr/>
        </p:nvSpPr>
        <p:spPr>
          <a:xfrm>
            <a:off x="525273" y="1551563"/>
            <a:ext cx="10671995" cy="36009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The Negotiated </a:t>
            </a:r>
            <a:r>
              <a:rPr lang="en-US" sz="2000" dirty="0">
                <a:solidFill>
                  <a:srgbClr val="680808"/>
                </a:solidFill>
                <a:latin typeface="Calibri" panose="020F0502020204030204" pitchFamily="34" charset="0"/>
                <a:ea typeface="Aptos" panose="020B0004020202020204" pitchFamily="34" charset="0"/>
              </a:rPr>
              <a:t>R</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ulemaking</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t>
            </a:r>
            <a:r>
              <a:rPr lang="en-US" sz="2000" dirty="0">
                <a:solidFill>
                  <a:srgbClr val="680808"/>
                </a:solidFill>
                <a:latin typeface="Calibri" panose="020F0502020204030204" pitchFamily="34" charset="0"/>
                <a:ea typeface="Aptos" panose="020B0004020202020204" pitchFamily="34" charset="0"/>
              </a:rPr>
              <a:t>C</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ommittee</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t>
            </a:r>
            <a:r>
              <a:rPr lang="en-US" sz="2000" dirty="0">
                <a:solidFill>
                  <a:srgbClr val="680808"/>
                </a:solidFill>
                <a:latin typeface="Calibri" panose="020F0502020204030204" pitchFamily="34" charset="0"/>
                <a:ea typeface="Aptos" panose="020B0004020202020204" pitchFamily="34" charset="0"/>
              </a:rPr>
              <a:t>S</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hould</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t>
            </a:r>
            <a:r>
              <a:rPr lang="en-US" sz="2000" dirty="0">
                <a:solidFill>
                  <a:srgbClr val="680808"/>
                </a:solidFill>
                <a:latin typeface="Calibri" panose="020F0502020204030204" pitchFamily="34" charset="0"/>
                <a:ea typeface="Aptos" panose="020B0004020202020204" pitchFamily="34" charset="0"/>
              </a:rPr>
              <a:t>A</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dd </a:t>
            </a:r>
            <a:r>
              <a:rPr lang="en-US" sz="2000" dirty="0">
                <a:solidFill>
                  <a:srgbClr val="680808"/>
                </a:solidFill>
                <a:latin typeface="Calibri" panose="020F0502020204030204" pitchFamily="34" charset="0"/>
                <a:ea typeface="Aptos" panose="020B0004020202020204" pitchFamily="34" charset="0"/>
              </a:rPr>
              <a:t>A</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dditional</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t>
            </a:r>
            <a:r>
              <a:rPr lang="en-US" sz="2000" dirty="0">
                <a:solidFill>
                  <a:srgbClr val="680808"/>
                </a:solidFill>
                <a:latin typeface="Calibri" panose="020F0502020204030204" pitchFamily="34" charset="0"/>
                <a:ea typeface="Aptos" panose="020B0004020202020204" pitchFamily="34" charset="0"/>
              </a:rPr>
              <a:t>C</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onstituency</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t>
            </a:r>
            <a:r>
              <a:rPr lang="en-US" sz="2000" dirty="0">
                <a:solidFill>
                  <a:srgbClr val="680808"/>
                </a:solidFill>
                <a:latin typeface="Calibri" panose="020F0502020204030204" pitchFamily="34" charset="0"/>
                <a:ea typeface="Aptos" panose="020B0004020202020204" pitchFamily="34" charset="0"/>
              </a:rPr>
              <a:t>G</a:t>
            </a:r>
            <a:r>
              <a:rPr kumimoji="0" lang="en-US" sz="2000" b="0" i="0" u="none" strike="noStrike" kern="1200" cap="none" spc="0" normalizeH="0" baseline="0" noProof="0" dirty="0" err="1">
                <a:ln>
                  <a:noFill/>
                </a:ln>
                <a:solidFill>
                  <a:srgbClr val="680808"/>
                </a:solidFill>
                <a:effectLst/>
                <a:uLnTx/>
                <a:uFillTx/>
                <a:latin typeface="Calibri" panose="020F0502020204030204" pitchFamily="34" charset="0"/>
                <a:ea typeface="Aptos" panose="020B0004020202020204" pitchFamily="34" charset="0"/>
                <a:cs typeface="+mn-cs"/>
              </a:rPr>
              <a:t>roups</a:t>
            </a:r>
            <a:r>
              <a:rPr kumimoji="0" lang="en-US" sz="2000" b="0" i="0" u="none" strike="noStrike" kern="1200" cap="none" spc="0" normalizeH="0" baseline="0" noProof="0" dirty="0">
                <a:ln>
                  <a:noFill/>
                </a:ln>
                <a:solidFill>
                  <a:srgbClr val="680808"/>
                </a:solidFill>
                <a:effectLst/>
                <a:uLnTx/>
                <a:uFillTx/>
                <a:latin typeface="Calibri" panose="020F0502020204030204" pitchFamily="34" charset="0"/>
                <a:ea typeface="Aptos" panose="020B0004020202020204" pitchFamily="34" charset="0"/>
                <a:cs typeface="+mn-cs"/>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mn-cs"/>
              </a:rPr>
              <a:t>In addition, the prior Trump administration included the following categories of institutions that each had a seat on a negotiated rulemaking committee, and we recommend that these seats, at the very least, be added for a full and diverse representation of the higher education community: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prstClr val="black"/>
              </a:solidFill>
              <a:latin typeface="Calibri" panose="020F0502020204030204" pitchFamily="34" charset="0"/>
              <a:ea typeface="Aptos" panose="020B0004020202020204" pitchFamily="34" charset="0"/>
            </a:endParaRPr>
          </a:p>
          <a:p>
            <a:pPr marL="742950" lvl="1" indent="-285750">
              <a:buFont typeface="Courier New" panose="02070309020205020404" pitchFamily="49" charset="0"/>
              <a:buChar char="o"/>
              <a:defRPr/>
            </a:pPr>
            <a:r>
              <a:rPr lang="en-US" sz="1600" dirty="0">
                <a:solidFill>
                  <a:prstClr val="black"/>
                </a:solidFill>
                <a:latin typeface="Calibri" panose="020F0502020204030204" pitchFamily="34" charset="0"/>
                <a:ea typeface="Aptos" panose="020B0004020202020204" pitchFamily="34" charset="0"/>
              </a:rPr>
              <a:t>Institutions of higher education eligible to receive federal assistance under Title III, parts A, B and F, and Title V of the HEA, which include Historically Black Colleges and Universities, American Indian Tribally Controlled Colleges and Universities, Hispanic-Serving Institutions, Alaska Native and Native Hawaiian-Serving Institutions, and other institutions with a substantial enrollment of needy students as defined in Title III of the HEA; </a:t>
            </a:r>
          </a:p>
          <a:p>
            <a:pPr marL="742950" lvl="1" indent="-285750">
              <a:buFont typeface="Courier New" panose="02070309020205020404" pitchFamily="49" charset="0"/>
              <a:buChar char="o"/>
              <a:defRPr/>
            </a:pPr>
            <a:r>
              <a:rPr lang="en-US" sz="1600" dirty="0">
                <a:solidFill>
                  <a:prstClr val="black"/>
                </a:solidFill>
                <a:latin typeface="Calibri" panose="020F0502020204030204" pitchFamily="34" charset="0"/>
                <a:ea typeface="Aptos" panose="020B0004020202020204" pitchFamily="34" charset="0"/>
              </a:rPr>
              <a:t>Two-year public institutions of higher education; </a:t>
            </a:r>
          </a:p>
          <a:p>
            <a:pPr marL="742950" lvl="1" indent="-285750">
              <a:buFont typeface="Courier New" panose="02070309020205020404" pitchFamily="49" charset="0"/>
              <a:buChar char="o"/>
              <a:defRPr/>
            </a:pPr>
            <a:r>
              <a:rPr lang="en-US" sz="1600" dirty="0">
                <a:solidFill>
                  <a:prstClr val="black"/>
                </a:solidFill>
                <a:latin typeface="Calibri" panose="020F0502020204030204" pitchFamily="34" charset="0"/>
                <a:ea typeface="Aptos" panose="020B0004020202020204" pitchFamily="34" charset="0"/>
              </a:rPr>
              <a:t>Four-year public institutions of higher education; </a:t>
            </a:r>
          </a:p>
          <a:p>
            <a:pPr marL="742950" lvl="1" indent="-285750">
              <a:buFont typeface="Courier New" panose="02070309020205020404" pitchFamily="49" charset="0"/>
              <a:buChar char="o"/>
              <a:defRPr/>
            </a:pPr>
            <a:r>
              <a:rPr lang="en-US" sz="1600" dirty="0">
                <a:solidFill>
                  <a:prstClr val="black"/>
                </a:solidFill>
                <a:latin typeface="Calibri" panose="020F0502020204030204" pitchFamily="34" charset="0"/>
                <a:ea typeface="Aptos" panose="020B0004020202020204" pitchFamily="34" charset="0"/>
              </a:rPr>
              <a:t>Private, nonprofit institutions of higher education; and  </a:t>
            </a:r>
          </a:p>
          <a:p>
            <a:pPr marL="742950" lvl="1" indent="-285750">
              <a:buFont typeface="Courier New" panose="02070309020205020404" pitchFamily="49" charset="0"/>
              <a:buChar char="o"/>
              <a:defRPr/>
            </a:pPr>
            <a:r>
              <a:rPr lang="en-US" sz="1600" dirty="0">
                <a:solidFill>
                  <a:prstClr val="black"/>
                </a:solidFill>
                <a:latin typeface="Calibri" panose="020F0502020204030204" pitchFamily="34" charset="0"/>
                <a:ea typeface="Aptos" panose="020B0004020202020204" pitchFamily="34" charset="0"/>
              </a:rPr>
              <a:t>Private, proprietary institutions of higher education</a:t>
            </a:r>
          </a:p>
        </p:txBody>
      </p:sp>
      <p:sp>
        <p:nvSpPr>
          <p:cNvPr id="2" name="TextBox 1">
            <a:extLst>
              <a:ext uri="{FF2B5EF4-FFF2-40B4-BE49-F238E27FC236}">
                <a16:creationId xmlns:a16="http://schemas.microsoft.com/office/drawing/2014/main" id="{739BD1A1-F543-C55A-4317-13834914DBAF}"/>
              </a:ext>
            </a:extLst>
          </p:cNvPr>
          <p:cNvSpPr txBox="1"/>
          <p:nvPr/>
        </p:nvSpPr>
        <p:spPr>
          <a:xfrm>
            <a:off x="4506366" y="5873262"/>
            <a:ext cx="317926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Talking-Points-OBBB-Implemetation-080525.pdf</a:t>
            </a:r>
            <a:endPar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198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4870CFC-8E56-6F5F-6757-BB8944F390B9}"/>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C9077D09-F83A-748C-838F-1155BF4F2E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id="{1C02F705-6608-FD98-4FEF-4DFE8D6647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1" name="Rectangle 20">
              <a:extLst>
                <a:ext uri="{FF2B5EF4-FFF2-40B4-BE49-F238E27FC236}">
                  <a16:creationId xmlns:a16="http://schemas.microsoft.com/office/drawing/2014/main" id="{0194005F-0EE6-7CB2-31D4-417A5974E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2" name="Freeform 11">
              <a:extLst>
                <a:ext uri="{FF2B5EF4-FFF2-40B4-BE49-F238E27FC236}">
                  <a16:creationId xmlns:a16="http://schemas.microsoft.com/office/drawing/2014/main" id="{BE916E43-64D1-5EEF-D1BC-72E0A2CEA9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23" name="Rectangle 22">
              <a:extLst>
                <a:ext uri="{FF2B5EF4-FFF2-40B4-BE49-F238E27FC236}">
                  <a16:creationId xmlns:a16="http://schemas.microsoft.com/office/drawing/2014/main" id="{DDA1FBE9-3F14-D6FB-9FFD-965BBCA7E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25" name="Picture 24">
            <a:extLst>
              <a:ext uri="{FF2B5EF4-FFF2-40B4-BE49-F238E27FC236}">
                <a16:creationId xmlns:a16="http://schemas.microsoft.com/office/drawing/2014/main" id="{C4FCA0E9-E7A5-1435-0CE0-03A2EA4292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7" name="Rectangle 26">
            <a:extLst>
              <a:ext uri="{FF2B5EF4-FFF2-40B4-BE49-F238E27FC236}">
                <a16:creationId xmlns:a16="http://schemas.microsoft.com/office/drawing/2014/main" id="{227BDDAD-FB6B-AE6C-3D95-C580AB3986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9" name="Rectangle 28">
            <a:extLst>
              <a:ext uri="{FF2B5EF4-FFF2-40B4-BE49-F238E27FC236}">
                <a16:creationId xmlns:a16="http://schemas.microsoft.com/office/drawing/2014/main" id="{1232E3D9-EA67-76CB-4139-49E926632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descr="A close-up of a pen&#10;&#10;AI-generated content may be incorrect.">
            <a:extLst>
              <a:ext uri="{FF2B5EF4-FFF2-40B4-BE49-F238E27FC236}">
                <a16:creationId xmlns:a16="http://schemas.microsoft.com/office/drawing/2014/main" id="{C417C574-48E8-C51B-0BB1-B70B186DAB57}"/>
              </a:ext>
            </a:extLst>
          </p:cNvPr>
          <p:cNvPicPr>
            <a:picLocks noChangeAspect="1"/>
          </p:cNvPicPr>
          <p:nvPr/>
        </p:nvPicPr>
        <p:blipFill>
          <a:blip r:embed="rId4"/>
          <a:stretch>
            <a:fillRect/>
          </a:stretch>
        </p:blipFill>
        <p:spPr>
          <a:xfrm>
            <a:off x="1451226" y="321733"/>
            <a:ext cx="8823697" cy="4963329"/>
          </a:xfrm>
          <a:prstGeom prst="rect">
            <a:avLst/>
          </a:prstGeom>
        </p:spPr>
      </p:pic>
      <p:sp>
        <p:nvSpPr>
          <p:cNvPr id="31" name="Rectangle 30">
            <a:extLst>
              <a:ext uri="{FF2B5EF4-FFF2-40B4-BE49-F238E27FC236}">
                <a16:creationId xmlns:a16="http://schemas.microsoft.com/office/drawing/2014/main" id="{5911EFA4-ADB3-39C2-9A7E-111444881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3" name="Rectangle 32">
            <a:extLst>
              <a:ext uri="{FF2B5EF4-FFF2-40B4-BE49-F238E27FC236}">
                <a16:creationId xmlns:a16="http://schemas.microsoft.com/office/drawing/2014/main" id="{9988DA55-8CC9-0238-5E29-0698ABAE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5" name="Rectangle 34">
            <a:extLst>
              <a:ext uri="{FF2B5EF4-FFF2-40B4-BE49-F238E27FC236}">
                <a16:creationId xmlns:a16="http://schemas.microsoft.com/office/drawing/2014/main" id="{E053AF09-B03B-EBF5-C134-14539643E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7" name="Freeform 9">
            <a:extLst>
              <a:ext uri="{FF2B5EF4-FFF2-40B4-BE49-F238E27FC236}">
                <a16:creationId xmlns:a16="http://schemas.microsoft.com/office/drawing/2014/main" id="{80769267-F2F1-DDD3-67CD-F9CFDAF60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Tree>
    <p:extLst>
      <p:ext uri="{BB962C8B-B14F-4D97-AF65-F5344CB8AC3E}">
        <p14:creationId xmlns:p14="http://schemas.microsoft.com/office/powerpoint/2010/main" val="843439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3FA925F2-4490-5F69-65F5-E0AB22E6BEF4}"/>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FEBBFF22-0D7A-F297-EC3D-E4E3E03B25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8" name="Freeform 11">
            <a:extLst>
              <a:ext uri="{FF2B5EF4-FFF2-40B4-BE49-F238E27FC236}">
                <a16:creationId xmlns:a16="http://schemas.microsoft.com/office/drawing/2014/main" id="{9CFC0900-BD2B-A507-8798-0B9D2299B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0" name="Freeform 13">
            <a:extLst>
              <a:ext uri="{FF2B5EF4-FFF2-40B4-BE49-F238E27FC236}">
                <a16:creationId xmlns:a16="http://schemas.microsoft.com/office/drawing/2014/main" id="{17DA8610-E23A-B473-633E-03935800E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2" name="Freeform 25">
            <a:extLst>
              <a:ext uri="{FF2B5EF4-FFF2-40B4-BE49-F238E27FC236}">
                <a16:creationId xmlns:a16="http://schemas.microsoft.com/office/drawing/2014/main" id="{6E4D353C-DE53-89D3-6B10-FFA2420B3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3" name="Freeform 14">
            <a:extLst>
              <a:ext uri="{FF2B5EF4-FFF2-40B4-BE49-F238E27FC236}">
                <a16:creationId xmlns:a16="http://schemas.microsoft.com/office/drawing/2014/main" id="{337040EA-5335-0B34-08FC-9C2653624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4" name="5-Point Star 24">
            <a:extLst>
              <a:ext uri="{FF2B5EF4-FFF2-40B4-BE49-F238E27FC236}">
                <a16:creationId xmlns:a16="http://schemas.microsoft.com/office/drawing/2014/main" id="{6BB0F596-F3CC-817E-1393-F5C17A194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5" name="Picture 34">
            <a:extLst>
              <a:ext uri="{FF2B5EF4-FFF2-40B4-BE49-F238E27FC236}">
                <a16:creationId xmlns:a16="http://schemas.microsoft.com/office/drawing/2014/main" id="{134B489A-88DB-D03E-A06E-57DC406227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6" name="Rectangle 35">
            <a:extLst>
              <a:ext uri="{FF2B5EF4-FFF2-40B4-BE49-F238E27FC236}">
                <a16:creationId xmlns:a16="http://schemas.microsoft.com/office/drawing/2014/main" id="{923F75E8-BC24-F9D5-11CA-FB31F914E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5" name="Freeform 5">
            <a:extLst>
              <a:ext uri="{FF2B5EF4-FFF2-40B4-BE49-F238E27FC236}">
                <a16:creationId xmlns:a16="http://schemas.microsoft.com/office/drawing/2014/main" id="{3442CB16-6B08-866F-D3A8-E8B89B50F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4" name="Title 3">
            <a:extLst>
              <a:ext uri="{FF2B5EF4-FFF2-40B4-BE49-F238E27FC236}">
                <a16:creationId xmlns:a16="http://schemas.microsoft.com/office/drawing/2014/main" id="{B5F32601-E05D-1C7A-4D8A-7A3C2A7708A5}"/>
              </a:ext>
            </a:extLst>
          </p:cNvPr>
          <p:cNvSpPr>
            <a:spLocks noGrp="1"/>
          </p:cNvSpPr>
          <p:nvPr>
            <p:ph type="title"/>
          </p:nvPr>
        </p:nvSpPr>
        <p:spPr>
          <a:xfrm>
            <a:off x="461110" y="1618955"/>
            <a:ext cx="3326650" cy="3338731"/>
          </a:xfrm>
        </p:spPr>
        <p:txBody>
          <a:bodyPr vert="horz" lIns="91440" tIns="45720" rIns="91440" bIns="45720" rtlCol="0" anchor="b">
            <a:normAutofit fontScale="90000"/>
          </a:bodyPr>
          <a:lstStyle/>
          <a:p>
            <a:pPr algn="ctr"/>
            <a:r>
              <a:rPr lang="en-US" sz="6600" dirty="0">
                <a:solidFill>
                  <a:srgbClr val="680808"/>
                </a:solidFill>
              </a:rPr>
              <a:t>What could </a:t>
            </a:r>
            <a:br>
              <a:rPr lang="en-US" sz="6600" dirty="0">
                <a:solidFill>
                  <a:srgbClr val="680808"/>
                </a:solidFill>
              </a:rPr>
            </a:br>
            <a:r>
              <a:rPr lang="en-US" sz="6600" dirty="0">
                <a:solidFill>
                  <a:srgbClr val="680808"/>
                </a:solidFill>
              </a:rPr>
              <a:t>be </a:t>
            </a:r>
            <a:br>
              <a:rPr lang="en-US" sz="6600" dirty="0">
                <a:solidFill>
                  <a:srgbClr val="680808"/>
                </a:solidFill>
              </a:rPr>
            </a:br>
            <a:r>
              <a:rPr lang="en-US" sz="6600" dirty="0">
                <a:solidFill>
                  <a:srgbClr val="680808"/>
                </a:solidFill>
              </a:rPr>
              <a:t>next?</a:t>
            </a:r>
          </a:p>
        </p:txBody>
      </p:sp>
      <p:sp>
        <p:nvSpPr>
          <p:cNvPr id="27" name="Rectangle 26">
            <a:extLst>
              <a:ext uri="{FF2B5EF4-FFF2-40B4-BE49-F238E27FC236}">
                <a16:creationId xmlns:a16="http://schemas.microsoft.com/office/drawing/2014/main" id="{59E5DE2C-3792-6CED-72E8-231F467B6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9" name="Rectangle 28">
            <a:extLst>
              <a:ext uri="{FF2B5EF4-FFF2-40B4-BE49-F238E27FC236}">
                <a16:creationId xmlns:a16="http://schemas.microsoft.com/office/drawing/2014/main" id="{0FDA43E7-7740-9F28-9341-A2392FDD7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1" name="Rectangle 30">
            <a:extLst>
              <a:ext uri="{FF2B5EF4-FFF2-40B4-BE49-F238E27FC236}">
                <a16:creationId xmlns:a16="http://schemas.microsoft.com/office/drawing/2014/main" id="{9AA8B513-2F4E-F7AA-3BB8-B7C13F42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descr="A person with a question mark above his head&#10;&#10;Description automatically generated">
            <a:extLst>
              <a:ext uri="{FF2B5EF4-FFF2-40B4-BE49-F238E27FC236}">
                <a16:creationId xmlns:a16="http://schemas.microsoft.com/office/drawing/2014/main" id="{EEFA4699-3BF5-7C81-7753-3BD28B5A772E}"/>
              </a:ext>
            </a:extLst>
          </p:cNvPr>
          <p:cNvPicPr>
            <a:picLocks noChangeAspect="1"/>
          </p:cNvPicPr>
          <p:nvPr/>
        </p:nvPicPr>
        <p:blipFill>
          <a:blip r:embed="rId4"/>
          <a:stretch>
            <a:fillRect/>
          </a:stretch>
        </p:blipFill>
        <p:spPr>
          <a:xfrm>
            <a:off x="5321367" y="956101"/>
            <a:ext cx="6174771" cy="4939815"/>
          </a:xfrm>
          <a:prstGeom prst="rect">
            <a:avLst/>
          </a:prstGeom>
        </p:spPr>
      </p:pic>
    </p:spTree>
    <p:extLst>
      <p:ext uri="{BB962C8B-B14F-4D97-AF65-F5344CB8AC3E}">
        <p14:creationId xmlns:p14="http://schemas.microsoft.com/office/powerpoint/2010/main" val="2780589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314B439F-CEDD-49B2-B80C-C820EFAD6F94}"/>
            </a:ext>
          </a:extLst>
        </p:cNvPr>
        <p:cNvGrpSpPr/>
        <p:nvPr/>
      </p:nvGrpSpPr>
      <p:grpSpPr>
        <a:xfrm>
          <a:off x="0" y="0"/>
          <a:ext cx="0" cy="0"/>
          <a:chOff x="0" y="0"/>
          <a:chExt cx="0" cy="0"/>
        </a:xfrm>
      </p:grpSpPr>
      <p:pic>
        <p:nvPicPr>
          <p:cNvPr id="2068" name="Picture 2067">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69" name="Group 2068">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070" name="Rectangle 2069">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71"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072" name="Rectangle 2071">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 name="Picture 2">
            <a:extLst>
              <a:ext uri="{FF2B5EF4-FFF2-40B4-BE49-F238E27FC236}">
                <a16:creationId xmlns:a16="http://schemas.microsoft.com/office/drawing/2014/main" id="{7B4327A9-CF7D-0A44-D19B-2F278407CED7}"/>
              </a:ext>
            </a:extLst>
          </p:cNvPr>
          <p:cNvPicPr>
            <a:picLocks noChangeAspect="1"/>
          </p:cNvPicPr>
          <p:nvPr/>
        </p:nvPicPr>
        <p:blipFill>
          <a:blip r:embed="rId4"/>
          <a:stretch>
            <a:fillRect/>
          </a:stretch>
        </p:blipFill>
        <p:spPr>
          <a:xfrm>
            <a:off x="683809" y="921741"/>
            <a:ext cx="5829300" cy="3886200"/>
          </a:xfrm>
          <a:prstGeom prst="rect">
            <a:avLst/>
          </a:prstGeom>
        </p:spPr>
      </p:pic>
      <p:sp>
        <p:nvSpPr>
          <p:cNvPr id="4" name="TextBox 3">
            <a:extLst>
              <a:ext uri="{FF2B5EF4-FFF2-40B4-BE49-F238E27FC236}">
                <a16:creationId xmlns:a16="http://schemas.microsoft.com/office/drawing/2014/main" id="{6983DF3F-9179-4EAE-4333-EE3C133FB94E}"/>
              </a:ext>
            </a:extLst>
          </p:cNvPr>
          <p:cNvSpPr txBox="1"/>
          <p:nvPr/>
        </p:nvSpPr>
        <p:spPr>
          <a:xfrm>
            <a:off x="6931898" y="806846"/>
            <a:ext cx="4397207" cy="4001095"/>
          </a:xfrm>
          <a:prstGeom prst="rect">
            <a:avLst/>
          </a:prstGeom>
          <a:noFill/>
        </p:spPr>
        <p:txBody>
          <a:bodyPr wrap="square" rtlCol="0">
            <a:spAutoFit/>
          </a:bodyPr>
          <a:lstStyle/>
          <a:p>
            <a:pPr algn="ctr"/>
            <a:r>
              <a:rPr lang="en-US" sz="3200" dirty="0">
                <a:solidFill>
                  <a:srgbClr val="610707"/>
                </a:solidFill>
              </a:rPr>
              <a:t>CSPEN NEG REG TIMELINE</a:t>
            </a:r>
          </a:p>
          <a:p>
            <a:endParaRPr lang="en-US" dirty="0"/>
          </a:p>
          <a:p>
            <a:r>
              <a:rPr lang="en-US" sz="1600" b="1" dirty="0">
                <a:latin typeface="Calibri" panose="020F0502020204030204" pitchFamily="34" charset="0"/>
                <a:ea typeface="Calibri" panose="020F0502020204030204" pitchFamily="34" charset="0"/>
                <a:cs typeface="Calibri" panose="020F0502020204030204" pitchFamily="34" charset="0"/>
              </a:rPr>
              <a:t>Thursday, August 14</a:t>
            </a:r>
            <a:r>
              <a:rPr lang="en-US" sz="1600" b="1" baseline="30000" dirty="0">
                <a:latin typeface="Calibri" panose="020F0502020204030204" pitchFamily="34" charset="0"/>
                <a:ea typeface="Calibri" panose="020F0502020204030204" pitchFamily="34" charset="0"/>
                <a:cs typeface="Calibri" panose="020F0502020204030204" pitchFamily="34" charset="0"/>
              </a:rPr>
              <a:t>th</a:t>
            </a:r>
          </a:p>
          <a:p>
            <a:r>
              <a:rPr lang="en-US" sz="1400" dirty="0">
                <a:latin typeface="Calibri" panose="020F0502020204030204" pitchFamily="34" charset="0"/>
                <a:ea typeface="Calibri" panose="020F0502020204030204" pitchFamily="34" charset="0"/>
                <a:cs typeface="Calibri" panose="020F0502020204030204" pitchFamily="34" charset="0"/>
              </a:rPr>
              <a:t>CSPEN Federal Legislative &amp; Regulatory Update Webinar</a:t>
            </a:r>
          </a:p>
          <a:p>
            <a:r>
              <a:rPr lang="en-US" sz="1400" dirty="0">
                <a:latin typeface="Calibri" panose="020F0502020204030204" pitchFamily="34" charset="0"/>
                <a:ea typeface="Calibri" panose="020F0502020204030204" pitchFamily="34" charset="0"/>
                <a:cs typeface="Calibri" panose="020F0502020204030204" pitchFamily="34" charset="0"/>
              </a:rPr>
              <a:t>On-going Information Gathering and Sharing on </a:t>
            </a:r>
          </a:p>
          <a:p>
            <a:endParaRPr lang="en-US" sz="1400" dirty="0">
              <a:latin typeface="Calibri" panose="020F0502020204030204" pitchFamily="34" charset="0"/>
              <a:ea typeface="Calibri" panose="020F0502020204030204" pitchFamily="34" charset="0"/>
              <a:cs typeface="Calibri" panose="020F0502020204030204" pitchFamily="34" charset="0"/>
            </a:endParaRPr>
          </a:p>
          <a:p>
            <a:r>
              <a:rPr lang="en-US" sz="1600" b="1" dirty="0">
                <a:latin typeface="Calibri" panose="020F0502020204030204" pitchFamily="34" charset="0"/>
                <a:ea typeface="Calibri" panose="020F0502020204030204" pitchFamily="34" charset="0"/>
                <a:cs typeface="Calibri" panose="020F0502020204030204" pitchFamily="34" charset="0"/>
              </a:rPr>
              <a:t>Wednesday, August 20</a:t>
            </a:r>
            <a:r>
              <a:rPr lang="en-US" sz="1600" b="1" baseline="30000" dirty="0">
                <a:latin typeface="Calibri" panose="020F0502020204030204" pitchFamily="34" charset="0"/>
                <a:ea typeface="Calibri" panose="020F0502020204030204" pitchFamily="34" charset="0"/>
                <a:cs typeface="Calibri" panose="020F0502020204030204" pitchFamily="34" charset="0"/>
              </a:rPr>
              <a:t>th</a:t>
            </a:r>
            <a:endParaRPr lang="en-US" sz="1600" b="1" dirty="0">
              <a:latin typeface="Calibri" panose="020F0502020204030204" pitchFamily="34" charset="0"/>
              <a:ea typeface="Calibri" panose="020F0502020204030204" pitchFamily="34" charset="0"/>
              <a:cs typeface="Calibri" panose="020F0502020204030204" pitchFamily="34" charset="0"/>
            </a:endParaRPr>
          </a:p>
          <a:p>
            <a:r>
              <a:rPr lang="en-US" sz="1400" dirty="0">
                <a:latin typeface="Calibri" panose="020F0502020204030204" pitchFamily="34" charset="0"/>
                <a:ea typeface="Calibri" panose="020F0502020204030204" pitchFamily="34" charset="0"/>
                <a:cs typeface="Calibri" panose="020F0502020204030204" pitchFamily="34" charset="0"/>
              </a:rPr>
              <a:t>CSPEN Draft Written Comments Completed</a:t>
            </a:r>
          </a:p>
          <a:p>
            <a:endParaRPr lang="en-US" sz="1400" dirty="0">
              <a:latin typeface="Calibri" panose="020F0502020204030204" pitchFamily="34" charset="0"/>
              <a:ea typeface="Calibri" panose="020F0502020204030204" pitchFamily="34" charset="0"/>
              <a:cs typeface="Calibri" panose="020F0502020204030204" pitchFamily="34" charset="0"/>
            </a:endParaRPr>
          </a:p>
          <a:p>
            <a:r>
              <a:rPr lang="en-US" sz="1600" b="1" dirty="0">
                <a:latin typeface="Calibri" panose="020F0502020204030204" pitchFamily="34" charset="0"/>
                <a:ea typeface="Calibri" panose="020F0502020204030204" pitchFamily="34" charset="0"/>
                <a:cs typeface="Calibri" panose="020F0502020204030204" pitchFamily="34" charset="0"/>
              </a:rPr>
              <a:t>Thursday, August 21</a:t>
            </a:r>
            <a:r>
              <a:rPr lang="en-US" sz="1600" b="1" baseline="30000" dirty="0">
                <a:latin typeface="Calibri" panose="020F0502020204030204" pitchFamily="34" charset="0"/>
                <a:ea typeface="Calibri" panose="020F0502020204030204" pitchFamily="34" charset="0"/>
                <a:cs typeface="Calibri" panose="020F0502020204030204" pitchFamily="34" charset="0"/>
              </a:rPr>
              <a:t>st</a:t>
            </a:r>
            <a:endParaRPr lang="en-US" sz="1600" b="1" dirty="0">
              <a:latin typeface="Calibri" panose="020F0502020204030204" pitchFamily="34" charset="0"/>
              <a:ea typeface="Calibri" panose="020F0502020204030204" pitchFamily="34" charset="0"/>
              <a:cs typeface="Calibri" panose="020F0502020204030204" pitchFamily="34" charset="0"/>
            </a:endParaRPr>
          </a:p>
          <a:p>
            <a:r>
              <a:rPr lang="en-US" sz="1400" dirty="0">
                <a:latin typeface="Calibri" panose="020F0502020204030204" pitchFamily="34" charset="0"/>
                <a:ea typeface="Calibri" panose="020F0502020204030204" pitchFamily="34" charset="0"/>
                <a:cs typeface="Calibri" panose="020F0502020204030204" pitchFamily="34" charset="0"/>
              </a:rPr>
              <a:t>CSPEN Federal Legislative &amp; Regulatory Update Webinar</a:t>
            </a:r>
          </a:p>
          <a:p>
            <a:r>
              <a:rPr lang="en-US" sz="1400" dirty="0">
                <a:latin typeface="Calibri" panose="020F0502020204030204" pitchFamily="34" charset="0"/>
                <a:ea typeface="Calibri" panose="020F0502020204030204" pitchFamily="34" charset="0"/>
                <a:cs typeface="Calibri" panose="020F0502020204030204" pitchFamily="34" charset="0"/>
              </a:rPr>
              <a:t>Summary of CSPEN Draft Comments &amp; Request for Community Feedback</a:t>
            </a:r>
          </a:p>
          <a:p>
            <a:endParaRPr lang="en-US" sz="1400" dirty="0">
              <a:latin typeface="Calibri" panose="020F0502020204030204" pitchFamily="34" charset="0"/>
              <a:ea typeface="Calibri" panose="020F0502020204030204" pitchFamily="34" charset="0"/>
              <a:cs typeface="Calibri" panose="020F0502020204030204" pitchFamily="34" charset="0"/>
            </a:endParaRPr>
          </a:p>
          <a:p>
            <a:r>
              <a:rPr lang="en-US" sz="1600" b="1" dirty="0">
                <a:latin typeface="Calibri" panose="020F0502020204030204" pitchFamily="34" charset="0"/>
                <a:ea typeface="Calibri" panose="020F0502020204030204" pitchFamily="34" charset="0"/>
                <a:cs typeface="Calibri" panose="020F0502020204030204" pitchFamily="34" charset="0"/>
              </a:rPr>
              <a:t>Thursday, August 28</a:t>
            </a:r>
            <a:r>
              <a:rPr lang="en-US" sz="1600" b="1" baseline="30000" dirty="0">
                <a:latin typeface="Calibri" panose="020F0502020204030204" pitchFamily="34" charset="0"/>
                <a:ea typeface="Calibri" panose="020F0502020204030204" pitchFamily="34" charset="0"/>
                <a:cs typeface="Calibri" panose="020F0502020204030204" pitchFamily="34" charset="0"/>
              </a:rPr>
              <a:t>th</a:t>
            </a:r>
            <a:r>
              <a:rPr lang="en-US" sz="1600" b="1" dirty="0">
                <a:latin typeface="Calibri" panose="020F0502020204030204" pitchFamily="34" charset="0"/>
                <a:ea typeface="Calibri" panose="020F0502020204030204" pitchFamily="34" charset="0"/>
                <a:cs typeface="Calibri" panose="020F0502020204030204" pitchFamily="34" charset="0"/>
              </a:rPr>
              <a:t> </a:t>
            </a:r>
          </a:p>
          <a:p>
            <a:r>
              <a:rPr lang="en-US" sz="1400" dirty="0">
                <a:latin typeface="Calibri" panose="020F0502020204030204" pitchFamily="34" charset="0"/>
                <a:ea typeface="Calibri" panose="020F0502020204030204" pitchFamily="34" charset="0"/>
                <a:cs typeface="Calibri" panose="020F0502020204030204" pitchFamily="34" charset="0"/>
              </a:rPr>
              <a:t>CSPEN Final Comments Completed</a:t>
            </a:r>
          </a:p>
        </p:txBody>
      </p:sp>
    </p:spTree>
    <p:extLst>
      <p:ext uri="{BB962C8B-B14F-4D97-AF65-F5344CB8AC3E}">
        <p14:creationId xmlns:p14="http://schemas.microsoft.com/office/powerpoint/2010/main" val="1831951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816C4F8-6A5D-4AAF-8AE8-1D2757820C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12431" y="321733"/>
            <a:ext cx="4901287" cy="496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132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14">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6" name="Rectangle 15">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8" name="Rectangle 17">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20" name="Rectangle 19">
            <a:extLst>
              <a:ext uri="{FF2B5EF4-FFF2-40B4-BE49-F238E27FC236}">
                <a16:creationId xmlns:a16="http://schemas.microsoft.com/office/drawing/2014/main" id="{4FF248A3-C4A7-44E8-A392-DE643ECD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Freeform 25">
            <a:extLst>
              <a:ext uri="{FF2B5EF4-FFF2-40B4-BE49-F238E27FC236}">
                <a16:creationId xmlns:a16="http://schemas.microsoft.com/office/drawing/2014/main" id="{272779AD-C289-49AD-A346-98AAEC807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4" name="Rectangle 23">
            <a:extLst>
              <a:ext uri="{FF2B5EF4-FFF2-40B4-BE49-F238E27FC236}">
                <a16:creationId xmlns:a16="http://schemas.microsoft.com/office/drawing/2014/main" id="{DFB2875B-83F8-4150-AA4A-8A99D65D4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7554139"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Title 5">
            <a:extLst>
              <a:ext uri="{FF2B5EF4-FFF2-40B4-BE49-F238E27FC236}">
                <a16:creationId xmlns:a16="http://schemas.microsoft.com/office/drawing/2014/main" id="{DE253D32-8B7B-47D0-BB63-402C3DB9B549}"/>
              </a:ext>
            </a:extLst>
          </p:cNvPr>
          <p:cNvSpPr>
            <a:spLocks noGrp="1"/>
          </p:cNvSpPr>
          <p:nvPr>
            <p:ph type="title"/>
          </p:nvPr>
        </p:nvSpPr>
        <p:spPr>
          <a:xfrm>
            <a:off x="685800" y="812698"/>
            <a:ext cx="6415463" cy="1151965"/>
          </a:xfrm>
        </p:spPr>
        <p:txBody>
          <a:bodyPr vert="horz" lIns="91440" tIns="45720" rIns="91440" bIns="45720" rtlCol="0" anchor="ctr">
            <a:normAutofit/>
          </a:bodyPr>
          <a:lstStyle/>
          <a:p>
            <a:pPr algn="ctr"/>
            <a:r>
              <a:rPr lang="en-US" sz="3800" dirty="0">
                <a:solidFill>
                  <a:schemeClr val="bg1"/>
                </a:solidFill>
              </a:rPr>
              <a:t>DR. Emmanual </a:t>
            </a:r>
            <a:r>
              <a:rPr lang="en-US" sz="3800" dirty="0" err="1">
                <a:solidFill>
                  <a:schemeClr val="bg1"/>
                </a:solidFill>
              </a:rPr>
              <a:t>guillory</a:t>
            </a:r>
            <a:endParaRPr lang="en-US" sz="3800" dirty="0">
              <a:solidFill>
                <a:schemeClr val="bg1"/>
              </a:solidFill>
            </a:endParaRPr>
          </a:p>
        </p:txBody>
      </p:sp>
      <p:pic>
        <p:nvPicPr>
          <p:cNvPr id="3" name="Picture 2">
            <a:extLst>
              <a:ext uri="{FF2B5EF4-FFF2-40B4-BE49-F238E27FC236}">
                <a16:creationId xmlns:a16="http://schemas.microsoft.com/office/drawing/2014/main" id="{09A87BFD-29A7-E326-5771-02DB3263F86C}"/>
              </a:ext>
            </a:extLst>
          </p:cNvPr>
          <p:cNvPicPr>
            <a:picLocks noChangeAspect="1"/>
          </p:cNvPicPr>
          <p:nvPr/>
        </p:nvPicPr>
        <p:blipFill>
          <a:blip r:embed="rId4"/>
          <a:stretch>
            <a:fillRect/>
          </a:stretch>
        </p:blipFill>
        <p:spPr>
          <a:xfrm>
            <a:off x="8533891" y="5390346"/>
            <a:ext cx="2438740" cy="600159"/>
          </a:xfrm>
          <a:prstGeom prst="rect">
            <a:avLst/>
          </a:prstGeom>
        </p:spPr>
      </p:pic>
      <p:pic>
        <p:nvPicPr>
          <p:cNvPr id="11" name="Picture Placeholder 10">
            <a:extLst>
              <a:ext uri="{FF2B5EF4-FFF2-40B4-BE49-F238E27FC236}">
                <a16:creationId xmlns:a16="http://schemas.microsoft.com/office/drawing/2014/main" id="{FC75EBBA-6F5C-B163-442A-21106FBBE2F2}"/>
              </a:ext>
            </a:extLst>
          </p:cNvPr>
          <p:cNvPicPr>
            <a:picLocks noGrp="1" noChangeAspect="1"/>
          </p:cNvPicPr>
          <p:nvPr>
            <p:ph type="pic" sz="quarter" idx="13"/>
          </p:nvPr>
        </p:nvPicPr>
        <p:blipFill>
          <a:blip r:embed="rId5"/>
          <a:srcRect l="26227" r="11428" b="3810"/>
          <a:stretch>
            <a:fillRect/>
          </a:stretch>
        </p:blipFill>
        <p:spPr>
          <a:xfrm>
            <a:off x="7554137" y="183329"/>
            <a:ext cx="4152375" cy="4788721"/>
          </a:xfrm>
          <a:prstGeom prst="rect">
            <a:avLst/>
          </a:prstGeom>
        </p:spPr>
      </p:pic>
      <p:sp>
        <p:nvSpPr>
          <p:cNvPr id="19" name="TextBox 18">
            <a:extLst>
              <a:ext uri="{FF2B5EF4-FFF2-40B4-BE49-F238E27FC236}">
                <a16:creationId xmlns:a16="http://schemas.microsoft.com/office/drawing/2014/main" id="{5A91414B-D137-0037-C526-61BC90D35FCC}"/>
              </a:ext>
            </a:extLst>
          </p:cNvPr>
          <p:cNvSpPr txBox="1"/>
          <p:nvPr/>
        </p:nvSpPr>
        <p:spPr>
          <a:xfrm>
            <a:off x="564953" y="2491672"/>
            <a:ext cx="6657158" cy="3108543"/>
          </a:xfrm>
          <a:prstGeom prst="rect">
            <a:avLst/>
          </a:prstGeom>
          <a:noFill/>
        </p:spPr>
        <p:txBody>
          <a:bodyPr wrap="square" rtlCol="0">
            <a:spAutoFit/>
          </a:bodyPr>
          <a:lstStyle/>
          <a:p>
            <a:r>
              <a:rPr lang="en-US" sz="1400" b="0" i="0" dirty="0">
                <a:solidFill>
                  <a:schemeClr val="bg1"/>
                </a:solidFill>
                <a:effectLst/>
                <a:latin typeface="Open Sans" panose="020B0606030504020204" pitchFamily="34" charset="0"/>
              </a:rPr>
              <a:t>Emmanual A. Guillory is an advocate, policy expert, and motivational speaker who currently serves as the Senior Director of Government Relations at the American Council on Education (ACE). In this role, he manages an extensive portfolio of legislative and regulatory issues as a primary government relations resource for the broader higher education community to the United States Congress, the White House, the United States Department of Education, and other agencies as warranted. His portfolio includes a primary emphasis on the reauthorization of the Higher Education Act (HEA)—especially Title IV programs—and the budget and appropriations process. Other issues within his portfolio include accreditation; college costs; student aid; institutional accountability; institutional aid in Titles III and V of the HEA; oversight; privacy; technology; accessibility; and disability, among others.</a:t>
            </a:r>
          </a:p>
          <a:p>
            <a:endParaRPr lang="en-US" sz="1400" dirty="0">
              <a:solidFill>
                <a:schemeClr val="bg1"/>
              </a:solidFill>
              <a:latin typeface="Open Sans" panose="020B0606030504020204" pitchFamily="34" charset="0"/>
            </a:endParaRPr>
          </a:p>
          <a:p>
            <a:pPr algn="ctr"/>
            <a:r>
              <a:rPr lang="en-US" sz="1400" dirty="0">
                <a:solidFill>
                  <a:schemeClr val="bg1"/>
                </a:solidFill>
                <a:latin typeface="Open Sans" panose="020B0606030504020204" pitchFamily="34" charset="0"/>
              </a:rPr>
              <a:t>EGuillory@acenet.edu</a:t>
            </a:r>
            <a:endParaRPr lang="en-US" sz="1400" dirty="0">
              <a:solidFill>
                <a:schemeClr val="bg1"/>
              </a:solidFill>
            </a:endParaRPr>
          </a:p>
        </p:txBody>
      </p:sp>
      <p:sp>
        <p:nvSpPr>
          <p:cNvPr id="21" name="TextBox 20">
            <a:extLst>
              <a:ext uri="{FF2B5EF4-FFF2-40B4-BE49-F238E27FC236}">
                <a16:creationId xmlns:a16="http://schemas.microsoft.com/office/drawing/2014/main" id="{D554EC40-746B-D679-6F3A-AEF657692782}"/>
              </a:ext>
            </a:extLst>
          </p:cNvPr>
          <p:cNvSpPr txBox="1"/>
          <p:nvPr/>
        </p:nvSpPr>
        <p:spPr>
          <a:xfrm>
            <a:off x="1907289" y="1764608"/>
            <a:ext cx="4188711" cy="400110"/>
          </a:xfrm>
          <a:prstGeom prst="rect">
            <a:avLst/>
          </a:prstGeom>
          <a:noFill/>
        </p:spPr>
        <p:txBody>
          <a:bodyPr wrap="none" rtlCol="0">
            <a:spAutoFit/>
          </a:bodyPr>
          <a:lstStyle/>
          <a:p>
            <a:r>
              <a:rPr lang="en-US" sz="2000" dirty="0">
                <a:solidFill>
                  <a:schemeClr val="bg1"/>
                </a:solidFill>
              </a:rPr>
              <a:t>Senior Director, Government Relations</a:t>
            </a:r>
          </a:p>
        </p:txBody>
      </p:sp>
    </p:spTree>
    <p:extLst>
      <p:ext uri="{BB962C8B-B14F-4D97-AF65-F5344CB8AC3E}">
        <p14:creationId xmlns:p14="http://schemas.microsoft.com/office/powerpoint/2010/main" val="1300311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4FCF467-A514-14B4-1EDE-6FD5B48EF46D}"/>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1" name="Rectangle 20">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2"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23" name="Rectangle 22">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25" name="Picture 24">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7" name="Rectangle 26">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9" name="Rectangle 28">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1" name="Rectangle 30">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3" name="Rectangle 32">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5" name="Rectangle 34">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7"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pic>
        <p:nvPicPr>
          <p:cNvPr id="4" name="Picture 3">
            <a:extLst>
              <a:ext uri="{FF2B5EF4-FFF2-40B4-BE49-F238E27FC236}">
                <a16:creationId xmlns:a16="http://schemas.microsoft.com/office/drawing/2014/main" id="{60D878FF-4B18-1389-938E-597644DE84B4}"/>
              </a:ext>
            </a:extLst>
          </p:cNvPr>
          <p:cNvPicPr>
            <a:picLocks noChangeAspect="1"/>
          </p:cNvPicPr>
          <p:nvPr/>
        </p:nvPicPr>
        <p:blipFill>
          <a:blip r:embed="rId4"/>
          <a:stretch>
            <a:fillRect/>
          </a:stretch>
        </p:blipFill>
        <p:spPr>
          <a:xfrm>
            <a:off x="3248033" y="1775369"/>
            <a:ext cx="5267700" cy="2011680"/>
          </a:xfrm>
          <a:prstGeom prst="rect">
            <a:avLst/>
          </a:prstGeom>
        </p:spPr>
      </p:pic>
      <p:pic>
        <p:nvPicPr>
          <p:cNvPr id="6" name="Picture 5">
            <a:extLst>
              <a:ext uri="{FF2B5EF4-FFF2-40B4-BE49-F238E27FC236}">
                <a16:creationId xmlns:a16="http://schemas.microsoft.com/office/drawing/2014/main" id="{7CC55C6E-866D-DD1B-D7AA-F87D691B3419}"/>
              </a:ext>
            </a:extLst>
          </p:cNvPr>
          <p:cNvPicPr>
            <a:picLocks noChangeAspect="1"/>
          </p:cNvPicPr>
          <p:nvPr/>
        </p:nvPicPr>
        <p:blipFill>
          <a:blip r:embed="rId5"/>
          <a:stretch>
            <a:fillRect/>
          </a:stretch>
        </p:blipFill>
        <p:spPr>
          <a:xfrm>
            <a:off x="2485521" y="4056424"/>
            <a:ext cx="7220958" cy="657317"/>
          </a:xfrm>
          <a:prstGeom prst="rect">
            <a:avLst/>
          </a:prstGeom>
        </p:spPr>
      </p:pic>
      <p:pic>
        <p:nvPicPr>
          <p:cNvPr id="8" name="Picture 7">
            <a:extLst>
              <a:ext uri="{FF2B5EF4-FFF2-40B4-BE49-F238E27FC236}">
                <a16:creationId xmlns:a16="http://schemas.microsoft.com/office/drawing/2014/main" id="{D01B6C79-245F-55EF-EA00-8F3BA6267FE5}"/>
              </a:ext>
            </a:extLst>
          </p:cNvPr>
          <p:cNvPicPr>
            <a:picLocks noChangeAspect="1"/>
          </p:cNvPicPr>
          <p:nvPr/>
        </p:nvPicPr>
        <p:blipFill>
          <a:blip r:embed="rId6"/>
          <a:stretch>
            <a:fillRect/>
          </a:stretch>
        </p:blipFill>
        <p:spPr>
          <a:xfrm>
            <a:off x="2395021" y="4740208"/>
            <a:ext cx="7401958" cy="590632"/>
          </a:xfrm>
          <a:prstGeom prst="rect">
            <a:avLst/>
          </a:prstGeom>
        </p:spPr>
      </p:pic>
      <p:sp>
        <p:nvSpPr>
          <p:cNvPr id="9" name="TextBox 8">
            <a:extLst>
              <a:ext uri="{FF2B5EF4-FFF2-40B4-BE49-F238E27FC236}">
                <a16:creationId xmlns:a16="http://schemas.microsoft.com/office/drawing/2014/main" id="{C81E30A6-393E-B624-7860-DF73C148FFB7}"/>
              </a:ext>
            </a:extLst>
          </p:cNvPr>
          <p:cNvSpPr txBox="1"/>
          <p:nvPr/>
        </p:nvSpPr>
        <p:spPr>
          <a:xfrm>
            <a:off x="1312254" y="399098"/>
            <a:ext cx="9355446" cy="1015663"/>
          </a:xfrm>
          <a:prstGeom prst="rect">
            <a:avLst/>
          </a:prstGeom>
          <a:noFill/>
        </p:spPr>
        <p:txBody>
          <a:bodyPr wrap="none" rtlCol="0">
            <a:spAutoFit/>
          </a:bodyPr>
          <a:lstStyle/>
          <a:p>
            <a:r>
              <a:rPr lang="en-US" sz="6000" dirty="0">
                <a:solidFill>
                  <a:srgbClr val="610707"/>
                </a:solidFill>
              </a:rPr>
              <a:t>CONGRATULATIONS EMMANUAL</a:t>
            </a:r>
          </a:p>
        </p:txBody>
      </p:sp>
    </p:spTree>
    <p:extLst>
      <p:ext uri="{BB962C8B-B14F-4D97-AF65-F5344CB8AC3E}">
        <p14:creationId xmlns:p14="http://schemas.microsoft.com/office/powerpoint/2010/main" val="2288959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7A94A04B-0BAE-D685-E6EA-789EEE59D24D}"/>
            </a:ext>
          </a:extLst>
        </p:cNvPr>
        <p:cNvGrpSpPr/>
        <p:nvPr/>
      </p:nvGrpSpPr>
      <p:grpSpPr>
        <a:xfrm>
          <a:off x="0" y="0"/>
          <a:ext cx="0" cy="0"/>
          <a:chOff x="0" y="0"/>
          <a:chExt cx="0" cy="0"/>
        </a:xfrm>
      </p:grpSpPr>
      <p:pic>
        <p:nvPicPr>
          <p:cNvPr id="89" name="Picture 88">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91"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3"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5"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7"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99"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1" name="Picture 100">
            <a:extLst>
              <a:ext uri="{FF2B5EF4-FFF2-40B4-BE49-F238E27FC236}">
                <a16:creationId xmlns:a16="http://schemas.microsoft.com/office/drawing/2014/main" id="{F793411C-A1D8-450D-9561-24C75D6D73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3" name="Rectangle 102">
            <a:extLst>
              <a:ext uri="{FF2B5EF4-FFF2-40B4-BE49-F238E27FC236}">
                <a16:creationId xmlns:a16="http://schemas.microsoft.com/office/drawing/2014/main" id="{CD4E68FE-D0E7-4AC4-9D37-BC9A10E710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5">
            <a:extLst>
              <a:ext uri="{FF2B5EF4-FFF2-40B4-BE49-F238E27FC236}">
                <a16:creationId xmlns:a16="http://schemas.microsoft.com/office/drawing/2014/main" id="{9F958711-6F0F-4DAF-B6D7-38676273C0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526380A3-1B10-27F2-7CF4-EC3ADA9E94F5}"/>
              </a:ext>
            </a:extLst>
          </p:cNvPr>
          <p:cNvSpPr>
            <a:spLocks noGrp="1"/>
          </p:cNvSpPr>
          <p:nvPr>
            <p:ph type="title"/>
          </p:nvPr>
        </p:nvSpPr>
        <p:spPr>
          <a:xfrm>
            <a:off x="360003" y="2595961"/>
            <a:ext cx="3507151" cy="1146516"/>
          </a:xfrm>
        </p:spPr>
        <p:txBody>
          <a:bodyPr vert="horz" lIns="91440" tIns="45720" rIns="91440" bIns="45720" rtlCol="0" anchor="b">
            <a:noAutofit/>
          </a:bodyPr>
          <a:lstStyle/>
          <a:p>
            <a:pPr algn="ctr"/>
            <a:r>
              <a:rPr lang="en-US" sz="4000" dirty="0">
                <a:solidFill>
                  <a:srgbClr val="610707"/>
                </a:solidFill>
              </a:rPr>
              <a:t>Budget reconciliation</a:t>
            </a:r>
          </a:p>
        </p:txBody>
      </p:sp>
      <p:sp>
        <p:nvSpPr>
          <p:cNvPr id="107" name="Rectangle 106">
            <a:extLst>
              <a:ext uri="{FF2B5EF4-FFF2-40B4-BE49-F238E27FC236}">
                <a16:creationId xmlns:a16="http://schemas.microsoft.com/office/drawing/2014/main" id="{2D43839F-D746-4BD2-AF83-A2D59C171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9" name="Rectangle 108">
            <a:extLst>
              <a:ext uri="{FF2B5EF4-FFF2-40B4-BE49-F238E27FC236}">
                <a16:creationId xmlns:a16="http://schemas.microsoft.com/office/drawing/2014/main" id="{A022DB94-BA9F-403F-85B2-FD0A22CAD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62147"/>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1" name="Rectangle 110">
            <a:extLst>
              <a:ext uri="{FF2B5EF4-FFF2-40B4-BE49-F238E27FC236}">
                <a16:creationId xmlns:a16="http://schemas.microsoft.com/office/drawing/2014/main" id="{1F0A5978-229F-41F1-B213-A2B43E442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ign on a table&#10;&#10;AI-generated content may be incorrect.">
            <a:extLst>
              <a:ext uri="{FF2B5EF4-FFF2-40B4-BE49-F238E27FC236}">
                <a16:creationId xmlns:a16="http://schemas.microsoft.com/office/drawing/2014/main" id="{CBE494E2-8B22-5F7A-FF87-DE8FA7E8A4E0}"/>
              </a:ext>
            </a:extLst>
          </p:cNvPr>
          <p:cNvPicPr>
            <a:picLocks noChangeAspect="1"/>
          </p:cNvPicPr>
          <p:nvPr/>
        </p:nvPicPr>
        <p:blipFill>
          <a:blip r:embed="rId4"/>
          <a:srcRect t="2695"/>
          <a:stretch>
            <a:fillRect/>
          </a:stretch>
        </p:blipFill>
        <p:spPr>
          <a:xfrm>
            <a:off x="5321367" y="684680"/>
            <a:ext cx="6174771" cy="5482657"/>
          </a:xfrm>
          <a:prstGeom prst="rect">
            <a:avLst/>
          </a:prstGeom>
        </p:spPr>
      </p:pic>
    </p:spTree>
    <p:extLst>
      <p:ext uri="{BB962C8B-B14F-4D97-AF65-F5344CB8AC3E}">
        <p14:creationId xmlns:p14="http://schemas.microsoft.com/office/powerpoint/2010/main" val="214661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2510E3-E947-1C2D-D4EA-88950FDD8ACE}"/>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descr="A large crowd of people outside of a white building&#10;&#10;AI-generated content may be incorrect.">
            <a:extLst>
              <a:ext uri="{FF2B5EF4-FFF2-40B4-BE49-F238E27FC236}">
                <a16:creationId xmlns:a16="http://schemas.microsoft.com/office/drawing/2014/main" id="{94DBE2F5-0C79-236A-A4B2-D2A5756B5F03}"/>
              </a:ext>
            </a:extLst>
          </p:cNvPr>
          <p:cNvPicPr>
            <a:picLocks noChangeAspect="1"/>
          </p:cNvPicPr>
          <p:nvPr/>
        </p:nvPicPr>
        <p:blipFill>
          <a:blip r:embed="rId2"/>
          <a:srcRect l="20654" r="7611" b="-1"/>
          <a:stretch>
            <a:fillRect/>
          </a:stretch>
        </p:blipFill>
        <p:spPr>
          <a:xfrm>
            <a:off x="-1" y="10"/>
            <a:ext cx="7370057" cy="6857990"/>
          </a:xfrm>
          <a:prstGeom prst="rect">
            <a:avLst/>
          </a:prstGeom>
        </p:spPr>
      </p:pic>
      <p:pic>
        <p:nvPicPr>
          <p:cNvPr id="4" name="Picture 3" descr="A group of people standing around a person signing a document&#10;&#10;AI-generated content may be incorrect.">
            <a:extLst>
              <a:ext uri="{FF2B5EF4-FFF2-40B4-BE49-F238E27FC236}">
                <a16:creationId xmlns:a16="http://schemas.microsoft.com/office/drawing/2014/main" id="{C7854500-FAF0-FC99-165A-FA06E17AA511}"/>
              </a:ext>
            </a:extLst>
          </p:cNvPr>
          <p:cNvPicPr>
            <a:picLocks noChangeAspect="1"/>
          </p:cNvPicPr>
          <p:nvPr/>
        </p:nvPicPr>
        <p:blipFill>
          <a:blip r:embed="rId3"/>
          <a:srcRect l="21722" r="-2" b="-2"/>
          <a:stretch>
            <a:fillRect/>
          </a:stretch>
        </p:blipFill>
        <p:spPr>
          <a:xfrm>
            <a:off x="7534656" y="1"/>
            <a:ext cx="4657344" cy="3346704"/>
          </a:xfrm>
          <a:prstGeom prst="rect">
            <a:avLst/>
          </a:prstGeom>
        </p:spPr>
      </p:pic>
      <p:pic>
        <p:nvPicPr>
          <p:cNvPr id="5" name="Picture 4" descr="A person in a suit holding a piece of paper&#10;&#10;AI-generated content may be incorrect.">
            <a:extLst>
              <a:ext uri="{FF2B5EF4-FFF2-40B4-BE49-F238E27FC236}">
                <a16:creationId xmlns:a16="http://schemas.microsoft.com/office/drawing/2014/main" id="{34FD2F70-D990-04EC-26CA-C9BC60B904DD}"/>
              </a:ext>
            </a:extLst>
          </p:cNvPr>
          <p:cNvPicPr>
            <a:picLocks noChangeAspect="1"/>
          </p:cNvPicPr>
          <p:nvPr/>
        </p:nvPicPr>
        <p:blipFill>
          <a:blip r:embed="rId4"/>
          <a:srcRect l="5305" r="1801" b="-4"/>
          <a:stretch>
            <a:fillRect/>
          </a:stretch>
        </p:blipFill>
        <p:spPr>
          <a:xfrm>
            <a:off x="7534654" y="3511296"/>
            <a:ext cx="4657346" cy="3346704"/>
          </a:xfrm>
          <a:prstGeom prst="rect">
            <a:avLst/>
          </a:prstGeom>
        </p:spPr>
      </p:pic>
    </p:spTree>
    <p:extLst>
      <p:ext uri="{BB962C8B-B14F-4D97-AF65-F5344CB8AC3E}">
        <p14:creationId xmlns:p14="http://schemas.microsoft.com/office/powerpoint/2010/main" val="271684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8"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0"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2"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4"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A1927501-6461-45CF-A7AB-4CE948D2EFD8}"/>
              </a:ext>
            </a:extLst>
          </p:cNvPr>
          <p:cNvSpPr>
            <a:spLocks noGrp="1"/>
          </p:cNvSpPr>
          <p:nvPr>
            <p:ph type="title"/>
          </p:nvPr>
        </p:nvSpPr>
        <p:spPr>
          <a:xfrm rot="21420000">
            <a:off x="5137847" y="1558174"/>
            <a:ext cx="5683314" cy="1876941"/>
          </a:xfrm>
        </p:spPr>
        <p:txBody>
          <a:bodyPr vert="horz" lIns="91440" tIns="45720" rIns="91440" bIns="45720" rtlCol="0" anchor="b">
            <a:normAutofit/>
          </a:bodyPr>
          <a:lstStyle/>
          <a:p>
            <a:pPr algn="ctr"/>
            <a:r>
              <a:rPr lang="en-US" sz="6000">
                <a:solidFill>
                  <a:srgbClr val="610707"/>
                </a:solidFill>
              </a:rPr>
              <a:t>REGULATORY</a:t>
            </a:r>
            <a:br>
              <a:rPr lang="en-US" sz="6000">
                <a:solidFill>
                  <a:srgbClr val="610707"/>
                </a:solidFill>
              </a:rPr>
            </a:br>
            <a:r>
              <a:rPr lang="en-US" sz="6000">
                <a:solidFill>
                  <a:srgbClr val="610707"/>
                </a:solidFill>
              </a:rPr>
              <a:t>UPDATE</a:t>
            </a:r>
          </a:p>
        </p:txBody>
      </p:sp>
      <p:sp>
        <p:nvSpPr>
          <p:cNvPr id="56"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336A0E0D-E03F-7FCB-E3C4-9DFF4CBBEA65}"/>
              </a:ext>
            </a:extLst>
          </p:cNvPr>
          <p:cNvPicPr>
            <a:picLocks noChangeAspect="1"/>
          </p:cNvPicPr>
          <p:nvPr/>
        </p:nvPicPr>
        <p:blipFill>
          <a:blip r:embed="rId4"/>
          <a:stretch>
            <a:fillRect/>
          </a:stretch>
        </p:blipFill>
        <p:spPr>
          <a:xfrm>
            <a:off x="0" y="197901"/>
            <a:ext cx="4581548" cy="4755684"/>
          </a:xfrm>
          <a:prstGeom prst="rect">
            <a:avLst/>
          </a:prstGeom>
        </p:spPr>
      </p:pic>
      <p:pic>
        <p:nvPicPr>
          <p:cNvPr id="5" name="Picture 4">
            <a:extLst>
              <a:ext uri="{FF2B5EF4-FFF2-40B4-BE49-F238E27FC236}">
                <a16:creationId xmlns:a16="http://schemas.microsoft.com/office/drawing/2014/main" id="{F0B53005-2528-7D7E-8049-1302E7B7BEC3}"/>
              </a:ext>
            </a:extLst>
          </p:cNvPr>
          <p:cNvPicPr>
            <a:picLocks noChangeAspect="1"/>
          </p:cNvPicPr>
          <p:nvPr/>
        </p:nvPicPr>
        <p:blipFill>
          <a:blip r:embed="rId5"/>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1070580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A4BED5C-0B75-2F2E-F6E0-75F922D1928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 name="Rectangle 10">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3" name="Rectangle 12">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3" name="Picture 2" descr="A red text with flames on it&#10;&#10;AI-generated content may be incorrect.">
            <a:extLst>
              <a:ext uri="{FF2B5EF4-FFF2-40B4-BE49-F238E27FC236}">
                <a16:creationId xmlns:a16="http://schemas.microsoft.com/office/drawing/2014/main" id="{723F8114-20A0-288D-1AAA-C26D458443BD}"/>
              </a:ext>
            </a:extLst>
          </p:cNvPr>
          <p:cNvPicPr>
            <a:picLocks noChangeAspect="1"/>
          </p:cNvPicPr>
          <p:nvPr/>
        </p:nvPicPr>
        <p:blipFill>
          <a:blip r:embed="rId4"/>
          <a:srcRect t="8402" b="16598"/>
          <a:stretch/>
        </p:blipFill>
        <p:spPr>
          <a:xfrm>
            <a:off x="20" y="10"/>
            <a:ext cx="12191980" cy="6857990"/>
          </a:xfrm>
          <a:prstGeom prst="rect">
            <a:avLst/>
          </a:prstGeom>
        </p:spPr>
      </p:pic>
    </p:spTree>
    <p:extLst>
      <p:ext uri="{BB962C8B-B14F-4D97-AF65-F5344CB8AC3E}">
        <p14:creationId xmlns:p14="http://schemas.microsoft.com/office/powerpoint/2010/main" val="3215699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9DB1BAC4-8A1E-7F5D-A306-E717A1259D8F}"/>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0"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61" name="Rectangle 60">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76" name="Picture 75">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0" name="Rectangle 79">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web page&#10;&#10;AI-generated content may be incorrect.">
            <a:extLst>
              <a:ext uri="{FF2B5EF4-FFF2-40B4-BE49-F238E27FC236}">
                <a16:creationId xmlns:a16="http://schemas.microsoft.com/office/drawing/2014/main" id="{57C95A45-3D62-B333-8351-BD2252B7C79B}"/>
              </a:ext>
            </a:extLst>
          </p:cNvPr>
          <p:cNvPicPr>
            <a:picLocks noChangeAspect="1"/>
          </p:cNvPicPr>
          <p:nvPr/>
        </p:nvPicPr>
        <p:blipFill>
          <a:blip r:embed="rId4"/>
          <a:stretch>
            <a:fillRect/>
          </a:stretch>
        </p:blipFill>
        <p:spPr>
          <a:xfrm>
            <a:off x="2240207" y="321733"/>
            <a:ext cx="7245736" cy="4963329"/>
          </a:xfrm>
          <a:prstGeom prst="rect">
            <a:avLst/>
          </a:prstGeom>
        </p:spPr>
      </p:pic>
      <p:sp>
        <p:nvSpPr>
          <p:cNvPr id="81" name="Rectangle 80">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7" name="TextBox 6">
            <a:extLst>
              <a:ext uri="{FF2B5EF4-FFF2-40B4-BE49-F238E27FC236}">
                <a16:creationId xmlns:a16="http://schemas.microsoft.com/office/drawing/2014/main" id="{F901957F-83AC-1763-B1AF-9D37D5594262}"/>
              </a:ext>
            </a:extLst>
          </p:cNvPr>
          <p:cNvSpPr txBox="1"/>
          <p:nvPr/>
        </p:nvSpPr>
        <p:spPr>
          <a:xfrm>
            <a:off x="2212661" y="5848715"/>
            <a:ext cx="776667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https://www.federalregister.gov/documents/2025/07/25/2025-13998/public-hearing-negotiated-rulemaking-committees</a:t>
            </a:r>
          </a:p>
        </p:txBody>
      </p:sp>
    </p:spTree>
    <p:extLst>
      <p:ext uri="{BB962C8B-B14F-4D97-AF65-F5344CB8AC3E}">
        <p14:creationId xmlns:p14="http://schemas.microsoft.com/office/powerpoint/2010/main" val="250669375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
      <a:dk1>
        <a:srgbClr val="191918"/>
      </a:dk1>
      <a:lt1>
        <a:srgbClr val="FFFFFF"/>
      </a:lt1>
      <a:dk2>
        <a:srgbClr val="2F3337"/>
      </a:dk2>
      <a:lt2>
        <a:srgbClr val="FFFFFE"/>
      </a:lt2>
      <a:accent1>
        <a:srgbClr val="2279A7"/>
      </a:accent1>
      <a:accent2>
        <a:srgbClr val="3EA11B"/>
      </a:accent2>
      <a:accent3>
        <a:srgbClr val="1C7959"/>
      </a:accent3>
      <a:accent4>
        <a:srgbClr val="195B7D"/>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 PowerPoint Widescreen" id="{243A921C-E7D6-8C41-9161-187F25BC1642}" vid="{87465F9C-2CF5-4644-8649-73161D39047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36447</TotalTime>
  <Words>2511</Words>
  <Application>Microsoft Office PowerPoint</Application>
  <PresentationFormat>Widescreen</PresentationFormat>
  <Paragraphs>158</Paragraphs>
  <Slides>27</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27</vt:i4>
      </vt:variant>
    </vt:vector>
  </HeadingPairs>
  <TitlesOfParts>
    <vt:vector size="42" baseType="lpstr">
      <vt:lpstr>Arial</vt:lpstr>
      <vt:lpstr>Arial Narrow</vt:lpstr>
      <vt:lpstr>Calibri</vt:lpstr>
      <vt:lpstr>Cambria</vt:lpstr>
      <vt:lpstr>Courier New</vt:lpstr>
      <vt:lpstr>Franklin Gothic Book</vt:lpstr>
      <vt:lpstr>Franklin Gothic Medium</vt:lpstr>
      <vt:lpstr>Franklin Gothic Std Condensed</vt:lpstr>
      <vt:lpstr>Impact</vt:lpstr>
      <vt:lpstr>Open Sans</vt:lpstr>
      <vt:lpstr>Oswald</vt:lpstr>
      <vt:lpstr>Roboto</vt:lpstr>
      <vt:lpstr>Main Event</vt:lpstr>
      <vt:lpstr>Office Theme</vt:lpstr>
      <vt:lpstr>Custom Design</vt:lpstr>
      <vt:lpstr>Federal legislative &amp;  Regulatory  Update</vt:lpstr>
      <vt:lpstr>AGENDA</vt:lpstr>
      <vt:lpstr>DR. Emmanual guillory</vt:lpstr>
      <vt:lpstr>PowerPoint Presentation</vt:lpstr>
      <vt:lpstr>Budget reconciliation</vt:lpstr>
      <vt:lpstr>PowerPoint Presentation</vt:lpstr>
      <vt:lpstr>REGULATORY UPDATE</vt:lpstr>
      <vt:lpstr>PowerPoint Presentation</vt:lpstr>
      <vt:lpstr>PowerPoint Presentation</vt:lpstr>
      <vt:lpstr> OBBB Federal negotiated rulemaking</vt:lpstr>
      <vt:lpstr> OBBB Federal negotiated rulemaking</vt:lpstr>
      <vt:lpstr> OBBB Federal negotiated rulemaking</vt:lpstr>
      <vt:lpstr> OBBB Federal negotiated rulemaking</vt:lpstr>
      <vt:lpstr> OBBB Federal negotiated rulemaking</vt:lpstr>
      <vt:lpstr>PowerPoint Presentation</vt:lpstr>
      <vt:lpstr> ACE’s TALKING POINTS Negotiated rulemaking on the one big beautiful bill Act implementation</vt:lpstr>
      <vt:lpstr> ACE’s TALKING POINTS Negotiated rulemaking on the one big beautiful bill Act implementation</vt:lpstr>
      <vt:lpstr> ACE’s TALKING POINTS Negotiated rulemaking on the one big beautiful bill Act implementation</vt:lpstr>
      <vt:lpstr> ACE’s TALKING POINTS Negotiated rulemaking on the one big beautiful bill Act implementation</vt:lpstr>
      <vt:lpstr> ACE’s TALKING POINTS Negotiated rulemaking on the one big beautiful bill Act implementation</vt:lpstr>
      <vt:lpstr> ACE’s TALKING POINTS Negotiated rulemaking on the one big beautiful bill Act implementation</vt:lpstr>
      <vt:lpstr> ACE’s TALKING POINTS Negotiated rulemaking on the one big beautiful bill Act implementation</vt:lpstr>
      <vt:lpstr> ACE’s TALKING POINTS Negotiated rulemaking on the one big beautiful bill Act implementation</vt:lpstr>
      <vt:lpstr>PowerPoint Presentation</vt:lpstr>
      <vt:lpstr>What could  be  next?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legislative &amp;  Regulatory  Update</dc:title>
  <dc:creator>Tom Netting</dc:creator>
  <cp:lastModifiedBy>Tom Netting</cp:lastModifiedBy>
  <cp:revision>20</cp:revision>
  <dcterms:created xsi:type="dcterms:W3CDTF">2020-12-23T16:41:23Z</dcterms:created>
  <dcterms:modified xsi:type="dcterms:W3CDTF">2025-08-12T17:24:23Z</dcterms:modified>
</cp:coreProperties>
</file>