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57" r:id="rId5"/>
    <p:sldId id="273" r:id="rId6"/>
    <p:sldId id="262" r:id="rId7"/>
    <p:sldId id="274" r:id="rId8"/>
    <p:sldId id="258" r:id="rId9"/>
    <p:sldId id="270" r:id="rId10"/>
    <p:sldId id="271" r:id="rId11"/>
    <p:sldId id="269" r:id="rId12"/>
    <p:sldId id="272" r:id="rId13"/>
    <p:sldId id="259" r:id="rId14"/>
    <p:sldId id="266" r:id="rId15"/>
    <p:sldId id="264" r:id="rId16"/>
    <p:sldId id="267" r:id="rId17"/>
    <p:sldId id="268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Netting" userId="c8861880-ee81-4823-ae1f-81f5a5499ee4" providerId="ADAL" clId="{E0EE4B16-5B9C-4BBC-85ED-5D1EEEBE43B8}"/>
    <pc:docChg chg="modSld">
      <pc:chgData name="Tom Netting" userId="c8861880-ee81-4823-ae1f-81f5a5499ee4" providerId="ADAL" clId="{E0EE4B16-5B9C-4BBC-85ED-5D1EEEBE43B8}" dt="2026-03-10T17:39:37.657" v="13" actId="255"/>
      <pc:docMkLst>
        <pc:docMk/>
      </pc:docMkLst>
      <pc:sldChg chg="modSp mod">
        <pc:chgData name="Tom Netting" userId="c8861880-ee81-4823-ae1f-81f5a5499ee4" providerId="ADAL" clId="{E0EE4B16-5B9C-4BBC-85ED-5D1EEEBE43B8}" dt="2026-03-10T17:37:51.453" v="9" actId="1076"/>
        <pc:sldMkLst>
          <pc:docMk/>
          <pc:sldMk cId="1232453347" sldId="257"/>
        </pc:sldMkLst>
        <pc:spChg chg="mod">
          <ac:chgData name="Tom Netting" userId="c8861880-ee81-4823-ae1f-81f5a5499ee4" providerId="ADAL" clId="{E0EE4B16-5B9C-4BBC-85ED-5D1EEEBE43B8}" dt="2026-03-10T17:37:51.453" v="9" actId="1076"/>
          <ac:spMkLst>
            <pc:docMk/>
            <pc:sldMk cId="1232453347" sldId="257"/>
            <ac:spMk id="2" creationId="{6CCA3677-FFB1-CA87-043E-338502E1021E}"/>
          </ac:spMkLst>
        </pc:spChg>
      </pc:sldChg>
      <pc:sldChg chg="modSp mod">
        <pc:chgData name="Tom Netting" userId="c8861880-ee81-4823-ae1f-81f5a5499ee4" providerId="ADAL" clId="{E0EE4B16-5B9C-4BBC-85ED-5D1EEEBE43B8}" dt="2026-03-10T17:37:08.936" v="3" actId="1076"/>
        <pc:sldMkLst>
          <pc:docMk/>
          <pc:sldMk cId="4013916332" sldId="260"/>
        </pc:sldMkLst>
        <pc:spChg chg="mod">
          <ac:chgData name="Tom Netting" userId="c8861880-ee81-4823-ae1f-81f5a5499ee4" providerId="ADAL" clId="{E0EE4B16-5B9C-4BBC-85ED-5D1EEEBE43B8}" dt="2026-03-10T17:37:08.936" v="3" actId="1076"/>
          <ac:spMkLst>
            <pc:docMk/>
            <pc:sldMk cId="4013916332" sldId="260"/>
            <ac:spMk id="2" creationId="{5CB14017-4A0A-EFC9-D124-189AA93065F8}"/>
          </ac:spMkLst>
        </pc:spChg>
      </pc:sldChg>
      <pc:sldChg chg="modSp mod">
        <pc:chgData name="Tom Netting" userId="c8861880-ee81-4823-ae1f-81f5a5499ee4" providerId="ADAL" clId="{E0EE4B16-5B9C-4BBC-85ED-5D1EEEBE43B8}" dt="2026-03-10T17:38:31.594" v="12" actId="1076"/>
        <pc:sldMkLst>
          <pc:docMk/>
          <pc:sldMk cId="412072035" sldId="274"/>
        </pc:sldMkLst>
        <pc:spChg chg="mod">
          <ac:chgData name="Tom Netting" userId="c8861880-ee81-4823-ae1f-81f5a5499ee4" providerId="ADAL" clId="{E0EE4B16-5B9C-4BBC-85ED-5D1EEEBE43B8}" dt="2026-03-10T17:38:31.594" v="12" actId="1076"/>
          <ac:spMkLst>
            <pc:docMk/>
            <pc:sldMk cId="412072035" sldId="274"/>
            <ac:spMk id="2" creationId="{83BEE8D3-9B99-9DF6-FEDC-F6A398ADE213}"/>
          </ac:spMkLst>
        </pc:spChg>
      </pc:sldChg>
      <pc:sldChg chg="modSp mod">
        <pc:chgData name="Tom Netting" userId="c8861880-ee81-4823-ae1f-81f5a5499ee4" providerId="ADAL" clId="{E0EE4B16-5B9C-4BBC-85ED-5D1EEEBE43B8}" dt="2026-03-10T17:39:37.657" v="13" actId="255"/>
        <pc:sldMkLst>
          <pc:docMk/>
          <pc:sldMk cId="3021070045" sldId="275"/>
        </pc:sldMkLst>
        <pc:spChg chg="mod">
          <ac:chgData name="Tom Netting" userId="c8861880-ee81-4823-ae1f-81f5a5499ee4" providerId="ADAL" clId="{E0EE4B16-5B9C-4BBC-85ED-5D1EEEBE43B8}" dt="2026-03-10T17:39:37.657" v="13" actId="255"/>
          <ac:spMkLst>
            <pc:docMk/>
            <pc:sldMk cId="3021070045" sldId="275"/>
            <ac:spMk id="2" creationId="{3C5D0F0B-50AB-0470-A65B-9FC262F3168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1C28-5CA8-43DA-A9BF-72990FFAA56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825ED3-47B4-48A1-B64E-A3E7088AFCE1}">
      <dgm:prSet/>
      <dgm:spPr/>
      <dgm:t>
        <a:bodyPr/>
        <a:lstStyle/>
        <a:p>
          <a:r>
            <a:rPr lang="en-US"/>
            <a:t>Presentation represents the views of NCHER’s president, not any of NCHER’s members.</a:t>
          </a:r>
        </a:p>
      </dgm:t>
    </dgm:pt>
    <dgm:pt modelId="{3958B539-C2F3-4415-916F-1D192463F7F9}" type="parTrans" cxnId="{71AA9233-BB34-49B7-9F17-052431442B29}">
      <dgm:prSet/>
      <dgm:spPr/>
      <dgm:t>
        <a:bodyPr/>
        <a:lstStyle/>
        <a:p>
          <a:endParaRPr lang="en-US"/>
        </a:p>
      </dgm:t>
    </dgm:pt>
    <dgm:pt modelId="{0C024382-0552-4DBC-8EBC-066F49A034AD}" type="sibTrans" cxnId="{71AA9233-BB34-49B7-9F17-052431442B29}">
      <dgm:prSet/>
      <dgm:spPr/>
      <dgm:t>
        <a:bodyPr/>
        <a:lstStyle/>
        <a:p>
          <a:endParaRPr lang="en-US"/>
        </a:p>
      </dgm:t>
    </dgm:pt>
    <dgm:pt modelId="{3AB7E9BF-5B50-4E67-B597-1D21205C49E3}">
      <dgm:prSet/>
      <dgm:spPr/>
      <dgm:t>
        <a:bodyPr/>
        <a:lstStyle/>
        <a:p>
          <a:r>
            <a:rPr lang="en-US" dirty="0"/>
            <a:t>Nothing in this presentation constitutes legal advice. Consult your attorney before taking any action based on information in this slide deck.</a:t>
          </a:r>
        </a:p>
      </dgm:t>
    </dgm:pt>
    <dgm:pt modelId="{5C563664-06FC-455A-9DED-6B165535D440}" type="parTrans" cxnId="{29F5813B-13EB-4D80-B689-10E7D7C70C8E}">
      <dgm:prSet/>
      <dgm:spPr/>
      <dgm:t>
        <a:bodyPr/>
        <a:lstStyle/>
        <a:p>
          <a:endParaRPr lang="en-US"/>
        </a:p>
      </dgm:t>
    </dgm:pt>
    <dgm:pt modelId="{ABAB4EE2-9BF6-46FC-B5EA-CD2331376E9D}" type="sibTrans" cxnId="{29F5813B-13EB-4D80-B689-10E7D7C70C8E}">
      <dgm:prSet/>
      <dgm:spPr/>
      <dgm:t>
        <a:bodyPr/>
        <a:lstStyle/>
        <a:p>
          <a:endParaRPr lang="en-US"/>
        </a:p>
      </dgm:t>
    </dgm:pt>
    <dgm:pt modelId="{4DA655DD-5944-4E1C-80F3-FEF2CE833FC7}">
      <dgm:prSet/>
      <dgm:spPr/>
      <dgm:t>
        <a:bodyPr/>
        <a:lstStyle/>
        <a:p>
          <a:r>
            <a:rPr lang="en-US"/>
            <a:t>Some images were prepared with the help of agentic artificial intelligence and may contain inaccuracies. </a:t>
          </a:r>
        </a:p>
      </dgm:t>
    </dgm:pt>
    <dgm:pt modelId="{68AA4743-FA6F-4541-B548-A522B2F53BEA}" type="parTrans" cxnId="{0ABEB9F3-B5F7-47EB-A76D-E0024095A728}">
      <dgm:prSet/>
      <dgm:spPr/>
      <dgm:t>
        <a:bodyPr/>
        <a:lstStyle/>
        <a:p>
          <a:endParaRPr lang="en-US"/>
        </a:p>
      </dgm:t>
    </dgm:pt>
    <dgm:pt modelId="{B1F2ACBA-3304-42FD-A9CD-37FE3B64B641}" type="sibTrans" cxnId="{0ABEB9F3-B5F7-47EB-A76D-E0024095A728}">
      <dgm:prSet/>
      <dgm:spPr/>
      <dgm:t>
        <a:bodyPr/>
        <a:lstStyle/>
        <a:p>
          <a:endParaRPr lang="en-US"/>
        </a:p>
      </dgm:t>
    </dgm:pt>
    <dgm:pt modelId="{FED0121E-5E78-4698-9F58-7345491F16A0}" type="pres">
      <dgm:prSet presAssocID="{480A1C28-5CA8-43DA-A9BF-72990FFAA568}" presName="linear" presStyleCnt="0">
        <dgm:presLayoutVars>
          <dgm:animLvl val="lvl"/>
          <dgm:resizeHandles val="exact"/>
        </dgm:presLayoutVars>
      </dgm:prSet>
      <dgm:spPr/>
    </dgm:pt>
    <dgm:pt modelId="{5409A8B2-2C57-4E5B-A1E7-FC5EB75C0935}" type="pres">
      <dgm:prSet presAssocID="{A7825ED3-47B4-48A1-B64E-A3E7088AFC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270ADE-C994-4706-B744-561881D0AAC7}" type="pres">
      <dgm:prSet presAssocID="{0C024382-0552-4DBC-8EBC-066F49A034AD}" presName="spacer" presStyleCnt="0"/>
      <dgm:spPr/>
    </dgm:pt>
    <dgm:pt modelId="{EE962012-DEC5-48D7-9DB9-1C9E491CBDDB}" type="pres">
      <dgm:prSet presAssocID="{3AB7E9BF-5B50-4E67-B597-1D21205C49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C18E4E-5550-4F1A-A2C3-D3AB346C8714}" type="pres">
      <dgm:prSet presAssocID="{ABAB4EE2-9BF6-46FC-B5EA-CD2331376E9D}" presName="spacer" presStyleCnt="0"/>
      <dgm:spPr/>
    </dgm:pt>
    <dgm:pt modelId="{31839DC9-BAF3-4950-877D-F540F47A202F}" type="pres">
      <dgm:prSet presAssocID="{4DA655DD-5944-4E1C-80F3-FEF2CE833F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AA9233-BB34-49B7-9F17-052431442B29}" srcId="{480A1C28-5CA8-43DA-A9BF-72990FFAA568}" destId="{A7825ED3-47B4-48A1-B64E-A3E7088AFCE1}" srcOrd="0" destOrd="0" parTransId="{3958B539-C2F3-4415-916F-1D192463F7F9}" sibTransId="{0C024382-0552-4DBC-8EBC-066F49A034AD}"/>
    <dgm:cxn modelId="{29F5813B-13EB-4D80-B689-10E7D7C70C8E}" srcId="{480A1C28-5CA8-43DA-A9BF-72990FFAA568}" destId="{3AB7E9BF-5B50-4E67-B597-1D21205C49E3}" srcOrd="1" destOrd="0" parTransId="{5C563664-06FC-455A-9DED-6B165535D440}" sibTransId="{ABAB4EE2-9BF6-46FC-B5EA-CD2331376E9D}"/>
    <dgm:cxn modelId="{50022647-A5B6-4F49-9036-76002157948B}" type="presOf" srcId="{3AB7E9BF-5B50-4E67-B597-1D21205C49E3}" destId="{EE962012-DEC5-48D7-9DB9-1C9E491CBDDB}" srcOrd="0" destOrd="0" presId="urn:microsoft.com/office/officeart/2005/8/layout/vList2"/>
    <dgm:cxn modelId="{6193D948-67DE-40E2-80FB-E09BF6DCAA6B}" type="presOf" srcId="{A7825ED3-47B4-48A1-B64E-A3E7088AFCE1}" destId="{5409A8B2-2C57-4E5B-A1E7-FC5EB75C0935}" srcOrd="0" destOrd="0" presId="urn:microsoft.com/office/officeart/2005/8/layout/vList2"/>
    <dgm:cxn modelId="{ECE9E5D0-ADBB-4226-A808-7C4171DB9F7B}" type="presOf" srcId="{4DA655DD-5944-4E1C-80F3-FEF2CE833FC7}" destId="{31839DC9-BAF3-4950-877D-F540F47A202F}" srcOrd="0" destOrd="0" presId="urn:microsoft.com/office/officeart/2005/8/layout/vList2"/>
    <dgm:cxn modelId="{0ABEB9F3-B5F7-47EB-A76D-E0024095A728}" srcId="{480A1C28-5CA8-43DA-A9BF-72990FFAA568}" destId="{4DA655DD-5944-4E1C-80F3-FEF2CE833FC7}" srcOrd="2" destOrd="0" parTransId="{68AA4743-FA6F-4541-B548-A522B2F53BEA}" sibTransId="{B1F2ACBA-3304-42FD-A9CD-37FE3B64B641}"/>
    <dgm:cxn modelId="{2AFBCEF6-EB3A-4514-88E5-06827D547E4E}" type="presOf" srcId="{480A1C28-5CA8-43DA-A9BF-72990FFAA568}" destId="{FED0121E-5E78-4698-9F58-7345491F16A0}" srcOrd="0" destOrd="0" presId="urn:microsoft.com/office/officeart/2005/8/layout/vList2"/>
    <dgm:cxn modelId="{E5B3C074-4EEA-4532-AA18-8228F249ED23}" type="presParOf" srcId="{FED0121E-5E78-4698-9F58-7345491F16A0}" destId="{5409A8B2-2C57-4E5B-A1E7-FC5EB75C0935}" srcOrd="0" destOrd="0" presId="urn:microsoft.com/office/officeart/2005/8/layout/vList2"/>
    <dgm:cxn modelId="{8F3BCE66-89AE-475A-A62A-77941CA75D24}" type="presParOf" srcId="{FED0121E-5E78-4698-9F58-7345491F16A0}" destId="{CB270ADE-C994-4706-B744-561881D0AAC7}" srcOrd="1" destOrd="0" presId="urn:microsoft.com/office/officeart/2005/8/layout/vList2"/>
    <dgm:cxn modelId="{6D568932-DD71-4DFD-8B38-144485ADF894}" type="presParOf" srcId="{FED0121E-5E78-4698-9F58-7345491F16A0}" destId="{EE962012-DEC5-48D7-9DB9-1C9E491CBDDB}" srcOrd="2" destOrd="0" presId="urn:microsoft.com/office/officeart/2005/8/layout/vList2"/>
    <dgm:cxn modelId="{38FE9AF4-068D-45BD-8B25-AF5F8848F7E2}" type="presParOf" srcId="{FED0121E-5E78-4698-9F58-7345491F16A0}" destId="{96C18E4E-5550-4F1A-A2C3-D3AB346C8714}" srcOrd="3" destOrd="0" presId="urn:microsoft.com/office/officeart/2005/8/layout/vList2"/>
    <dgm:cxn modelId="{351F0C8B-0AB7-485E-836A-92A256D53B19}" type="presParOf" srcId="{FED0121E-5E78-4698-9F58-7345491F16A0}" destId="{31839DC9-BAF3-4950-877D-F540F47A20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80FED-41E1-49A2-A472-447BEB68D7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4B410C-5A90-45DF-B87A-91B876076E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Current state of federal student loan repayment</a:t>
          </a:r>
        </a:p>
      </dgm:t>
    </dgm:pt>
    <dgm:pt modelId="{0A74D4B0-9ED3-4C12-A2B6-6617BB9DD97E}" type="parTrans" cxnId="{56098876-06A5-4A7E-B804-B6CDA2D38EAA}">
      <dgm:prSet/>
      <dgm:spPr/>
      <dgm:t>
        <a:bodyPr/>
        <a:lstStyle/>
        <a:p>
          <a:endParaRPr lang="en-US"/>
        </a:p>
      </dgm:t>
    </dgm:pt>
    <dgm:pt modelId="{103623EC-5B18-4DDC-A795-D1BB534B428B}" type="sibTrans" cxnId="{56098876-06A5-4A7E-B804-B6CDA2D38EAA}">
      <dgm:prSet/>
      <dgm:spPr/>
      <dgm:t>
        <a:bodyPr/>
        <a:lstStyle/>
        <a:p>
          <a:endParaRPr lang="en-US"/>
        </a:p>
      </dgm:t>
    </dgm:pt>
    <dgm:pt modelId="{01305D01-D0D3-4221-B4FD-193597DA38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Near-term outlook, implementation of H.R. 1</a:t>
          </a:r>
        </a:p>
      </dgm:t>
    </dgm:pt>
    <dgm:pt modelId="{5E399E13-EAD9-4AE5-A493-58C86D2BE3CF}" type="parTrans" cxnId="{0E05E619-2237-4092-90E9-CE18CDB50BC5}">
      <dgm:prSet/>
      <dgm:spPr/>
      <dgm:t>
        <a:bodyPr/>
        <a:lstStyle/>
        <a:p>
          <a:endParaRPr lang="en-US"/>
        </a:p>
      </dgm:t>
    </dgm:pt>
    <dgm:pt modelId="{3DC0BDA2-7868-4387-BFCF-8F9B6F0DC3B7}" type="sibTrans" cxnId="{0E05E619-2237-4092-90E9-CE18CDB50BC5}">
      <dgm:prSet/>
      <dgm:spPr/>
      <dgm:t>
        <a:bodyPr/>
        <a:lstStyle/>
        <a:p>
          <a:endParaRPr lang="en-US"/>
        </a:p>
      </dgm:t>
    </dgm:pt>
    <dgm:pt modelId="{FA852FAB-902A-4D73-BE32-76695F53C6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colleges and universities should be thinking about </a:t>
          </a:r>
        </a:p>
      </dgm:t>
    </dgm:pt>
    <dgm:pt modelId="{26E6CBEC-DC99-40A0-84FF-CFCE954D4289}" type="parTrans" cxnId="{8C6FD2B3-3D9E-48E1-BE82-BC7277FBE1CD}">
      <dgm:prSet/>
      <dgm:spPr/>
      <dgm:t>
        <a:bodyPr/>
        <a:lstStyle/>
        <a:p>
          <a:endParaRPr lang="en-US"/>
        </a:p>
      </dgm:t>
    </dgm:pt>
    <dgm:pt modelId="{FEC1D176-D6AF-4948-9D7A-4B9021D4ADF8}" type="sibTrans" cxnId="{8C6FD2B3-3D9E-48E1-BE82-BC7277FBE1CD}">
      <dgm:prSet/>
      <dgm:spPr/>
      <dgm:t>
        <a:bodyPr/>
        <a:lstStyle/>
        <a:p>
          <a:endParaRPr lang="en-US"/>
        </a:p>
      </dgm:t>
    </dgm:pt>
    <dgm:pt modelId="{148EF05A-31A9-4D86-8B1D-64571085F798}" type="pres">
      <dgm:prSet presAssocID="{4BD80FED-41E1-49A2-A472-447BEB68D792}" presName="root" presStyleCnt="0">
        <dgm:presLayoutVars>
          <dgm:dir/>
          <dgm:resizeHandles val="exact"/>
        </dgm:presLayoutVars>
      </dgm:prSet>
      <dgm:spPr/>
    </dgm:pt>
    <dgm:pt modelId="{7A4B9B01-3C06-48F1-9E83-E1C0C7937815}" type="pres">
      <dgm:prSet presAssocID="{154B410C-5A90-45DF-B87A-91B876076E51}" presName="compNode" presStyleCnt="0"/>
      <dgm:spPr/>
    </dgm:pt>
    <dgm:pt modelId="{8B06CF62-BCB4-4C0D-9C92-C1349A53080A}" type="pres">
      <dgm:prSet presAssocID="{154B410C-5A90-45DF-B87A-91B876076E51}" presName="bgRect" presStyleLbl="bgShp" presStyleIdx="0" presStyleCnt="3"/>
      <dgm:spPr/>
    </dgm:pt>
    <dgm:pt modelId="{55D768F0-C177-4841-A05B-A0D35DDA8B45}" type="pres">
      <dgm:prSet presAssocID="{154B410C-5A90-45DF-B87A-91B876076E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213C328-8F68-4437-8D02-EFE023A0050E}" type="pres">
      <dgm:prSet presAssocID="{154B410C-5A90-45DF-B87A-91B876076E51}" presName="spaceRect" presStyleCnt="0"/>
      <dgm:spPr/>
    </dgm:pt>
    <dgm:pt modelId="{FD0218AA-0A4E-498B-8D01-A89FF9AA4E25}" type="pres">
      <dgm:prSet presAssocID="{154B410C-5A90-45DF-B87A-91B876076E51}" presName="parTx" presStyleLbl="revTx" presStyleIdx="0" presStyleCnt="3">
        <dgm:presLayoutVars>
          <dgm:chMax val="0"/>
          <dgm:chPref val="0"/>
        </dgm:presLayoutVars>
      </dgm:prSet>
      <dgm:spPr/>
    </dgm:pt>
    <dgm:pt modelId="{A4218BB3-21CE-4E06-994A-631024BD64D2}" type="pres">
      <dgm:prSet presAssocID="{103623EC-5B18-4DDC-A795-D1BB534B428B}" presName="sibTrans" presStyleCnt="0"/>
      <dgm:spPr/>
    </dgm:pt>
    <dgm:pt modelId="{C1C4FB6B-3E01-445B-BD88-F558DF335511}" type="pres">
      <dgm:prSet presAssocID="{01305D01-D0D3-4221-B4FD-193597DA386A}" presName="compNode" presStyleCnt="0"/>
      <dgm:spPr/>
    </dgm:pt>
    <dgm:pt modelId="{626CFA30-34F8-4ED7-BA0F-DFAC1AAB1B4F}" type="pres">
      <dgm:prSet presAssocID="{01305D01-D0D3-4221-B4FD-193597DA386A}" presName="bgRect" presStyleLbl="bgShp" presStyleIdx="1" presStyleCnt="3"/>
      <dgm:spPr/>
    </dgm:pt>
    <dgm:pt modelId="{4883DB35-6212-40DA-B0D1-86DEF3E2DE05}" type="pres">
      <dgm:prSet presAssocID="{01305D01-D0D3-4221-B4FD-193597DA38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F405168-24C2-4985-B169-109228162585}" type="pres">
      <dgm:prSet presAssocID="{01305D01-D0D3-4221-B4FD-193597DA386A}" presName="spaceRect" presStyleCnt="0"/>
      <dgm:spPr/>
    </dgm:pt>
    <dgm:pt modelId="{A5FB9872-30C6-4A30-818E-D6768BC7896B}" type="pres">
      <dgm:prSet presAssocID="{01305D01-D0D3-4221-B4FD-193597DA386A}" presName="parTx" presStyleLbl="revTx" presStyleIdx="1" presStyleCnt="3">
        <dgm:presLayoutVars>
          <dgm:chMax val="0"/>
          <dgm:chPref val="0"/>
        </dgm:presLayoutVars>
      </dgm:prSet>
      <dgm:spPr/>
    </dgm:pt>
    <dgm:pt modelId="{F082E871-5553-4109-88EA-D54DFFC06B52}" type="pres">
      <dgm:prSet presAssocID="{3DC0BDA2-7868-4387-BFCF-8F9B6F0DC3B7}" presName="sibTrans" presStyleCnt="0"/>
      <dgm:spPr/>
    </dgm:pt>
    <dgm:pt modelId="{474158A8-EFD1-4EFF-B741-46744CD02450}" type="pres">
      <dgm:prSet presAssocID="{FA852FAB-902A-4D73-BE32-76695F53C65A}" presName="compNode" presStyleCnt="0"/>
      <dgm:spPr/>
    </dgm:pt>
    <dgm:pt modelId="{6FA6BAA8-8736-425B-8BEB-A07A939A2AD2}" type="pres">
      <dgm:prSet presAssocID="{FA852FAB-902A-4D73-BE32-76695F53C65A}" presName="bgRect" presStyleLbl="bgShp" presStyleIdx="2" presStyleCnt="3"/>
      <dgm:spPr/>
    </dgm:pt>
    <dgm:pt modelId="{E630597C-282B-4828-8838-CA5C8E4F169F}" type="pres">
      <dgm:prSet presAssocID="{FA852FAB-902A-4D73-BE32-76695F53C6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17AEE7-5FB3-45AB-A087-3F976B232377}" type="pres">
      <dgm:prSet presAssocID="{FA852FAB-902A-4D73-BE32-76695F53C65A}" presName="spaceRect" presStyleCnt="0"/>
      <dgm:spPr/>
    </dgm:pt>
    <dgm:pt modelId="{0F4FF3C6-FEDF-4CC5-BF69-B59915115405}" type="pres">
      <dgm:prSet presAssocID="{FA852FAB-902A-4D73-BE32-76695F53C6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05E619-2237-4092-90E9-CE18CDB50BC5}" srcId="{4BD80FED-41E1-49A2-A472-447BEB68D792}" destId="{01305D01-D0D3-4221-B4FD-193597DA386A}" srcOrd="1" destOrd="0" parTransId="{5E399E13-EAD9-4AE5-A493-58C86D2BE3CF}" sibTransId="{3DC0BDA2-7868-4387-BFCF-8F9B6F0DC3B7}"/>
    <dgm:cxn modelId="{56098876-06A5-4A7E-B804-B6CDA2D38EAA}" srcId="{4BD80FED-41E1-49A2-A472-447BEB68D792}" destId="{154B410C-5A90-45DF-B87A-91B876076E51}" srcOrd="0" destOrd="0" parTransId="{0A74D4B0-9ED3-4C12-A2B6-6617BB9DD97E}" sibTransId="{103623EC-5B18-4DDC-A795-D1BB534B428B}"/>
    <dgm:cxn modelId="{5B4FB18B-9961-47F4-98A5-DAAC283B97FE}" type="presOf" srcId="{4BD80FED-41E1-49A2-A472-447BEB68D792}" destId="{148EF05A-31A9-4D86-8B1D-64571085F798}" srcOrd="0" destOrd="0" presId="urn:microsoft.com/office/officeart/2018/2/layout/IconVerticalSolidList"/>
    <dgm:cxn modelId="{8C6FD2B3-3D9E-48E1-BE82-BC7277FBE1CD}" srcId="{4BD80FED-41E1-49A2-A472-447BEB68D792}" destId="{FA852FAB-902A-4D73-BE32-76695F53C65A}" srcOrd="2" destOrd="0" parTransId="{26E6CBEC-DC99-40A0-84FF-CFCE954D4289}" sibTransId="{FEC1D176-D6AF-4948-9D7A-4B9021D4ADF8}"/>
    <dgm:cxn modelId="{1430E7CF-E86D-4EA0-8824-261EF51B8AA2}" type="presOf" srcId="{FA852FAB-902A-4D73-BE32-76695F53C65A}" destId="{0F4FF3C6-FEDF-4CC5-BF69-B59915115405}" srcOrd="0" destOrd="0" presId="urn:microsoft.com/office/officeart/2018/2/layout/IconVerticalSolidList"/>
    <dgm:cxn modelId="{5DD61CF4-E5D2-439B-BBC1-7B95E2949BD5}" type="presOf" srcId="{01305D01-D0D3-4221-B4FD-193597DA386A}" destId="{A5FB9872-30C6-4A30-818E-D6768BC7896B}" srcOrd="0" destOrd="0" presId="urn:microsoft.com/office/officeart/2018/2/layout/IconVerticalSolidList"/>
    <dgm:cxn modelId="{DFC19DFC-A102-41E4-8F02-49583D96CB2B}" type="presOf" srcId="{154B410C-5A90-45DF-B87A-91B876076E51}" destId="{FD0218AA-0A4E-498B-8D01-A89FF9AA4E25}" srcOrd="0" destOrd="0" presId="urn:microsoft.com/office/officeart/2018/2/layout/IconVerticalSolidList"/>
    <dgm:cxn modelId="{A0ACE751-5FBE-44B2-9C9C-02733792DD31}" type="presParOf" srcId="{148EF05A-31A9-4D86-8B1D-64571085F798}" destId="{7A4B9B01-3C06-48F1-9E83-E1C0C7937815}" srcOrd="0" destOrd="0" presId="urn:microsoft.com/office/officeart/2018/2/layout/IconVerticalSolidList"/>
    <dgm:cxn modelId="{7051E6C8-8A39-4EF8-A9A0-AABDDC00463A}" type="presParOf" srcId="{7A4B9B01-3C06-48F1-9E83-E1C0C7937815}" destId="{8B06CF62-BCB4-4C0D-9C92-C1349A53080A}" srcOrd="0" destOrd="0" presId="urn:microsoft.com/office/officeart/2018/2/layout/IconVerticalSolidList"/>
    <dgm:cxn modelId="{736EA166-97C9-4172-986D-B37C9A71C93A}" type="presParOf" srcId="{7A4B9B01-3C06-48F1-9E83-E1C0C7937815}" destId="{55D768F0-C177-4841-A05B-A0D35DDA8B45}" srcOrd="1" destOrd="0" presId="urn:microsoft.com/office/officeart/2018/2/layout/IconVerticalSolidList"/>
    <dgm:cxn modelId="{E806B02E-2F2B-4C4E-9115-58F8CE4FB861}" type="presParOf" srcId="{7A4B9B01-3C06-48F1-9E83-E1C0C7937815}" destId="{8213C328-8F68-4437-8D02-EFE023A0050E}" srcOrd="2" destOrd="0" presId="urn:microsoft.com/office/officeart/2018/2/layout/IconVerticalSolidList"/>
    <dgm:cxn modelId="{08541AA9-1599-4055-8EF6-E193D1B43CFB}" type="presParOf" srcId="{7A4B9B01-3C06-48F1-9E83-E1C0C7937815}" destId="{FD0218AA-0A4E-498B-8D01-A89FF9AA4E25}" srcOrd="3" destOrd="0" presId="urn:microsoft.com/office/officeart/2018/2/layout/IconVerticalSolidList"/>
    <dgm:cxn modelId="{4BA021C8-149E-417F-8B96-17B121E5590D}" type="presParOf" srcId="{148EF05A-31A9-4D86-8B1D-64571085F798}" destId="{A4218BB3-21CE-4E06-994A-631024BD64D2}" srcOrd="1" destOrd="0" presId="urn:microsoft.com/office/officeart/2018/2/layout/IconVerticalSolidList"/>
    <dgm:cxn modelId="{702DD98C-1095-49CB-8CB0-5C5CE867BD6E}" type="presParOf" srcId="{148EF05A-31A9-4D86-8B1D-64571085F798}" destId="{C1C4FB6B-3E01-445B-BD88-F558DF335511}" srcOrd="2" destOrd="0" presId="urn:microsoft.com/office/officeart/2018/2/layout/IconVerticalSolidList"/>
    <dgm:cxn modelId="{9085930F-C47B-4AE7-89FD-C02285662480}" type="presParOf" srcId="{C1C4FB6B-3E01-445B-BD88-F558DF335511}" destId="{626CFA30-34F8-4ED7-BA0F-DFAC1AAB1B4F}" srcOrd="0" destOrd="0" presId="urn:microsoft.com/office/officeart/2018/2/layout/IconVerticalSolidList"/>
    <dgm:cxn modelId="{D84DAAFB-C048-4BE4-B5DC-58F198F70716}" type="presParOf" srcId="{C1C4FB6B-3E01-445B-BD88-F558DF335511}" destId="{4883DB35-6212-40DA-B0D1-86DEF3E2DE05}" srcOrd="1" destOrd="0" presId="urn:microsoft.com/office/officeart/2018/2/layout/IconVerticalSolidList"/>
    <dgm:cxn modelId="{844BC495-0041-4122-ABAD-1F351A729C37}" type="presParOf" srcId="{C1C4FB6B-3E01-445B-BD88-F558DF335511}" destId="{FF405168-24C2-4985-B169-109228162585}" srcOrd="2" destOrd="0" presId="urn:microsoft.com/office/officeart/2018/2/layout/IconVerticalSolidList"/>
    <dgm:cxn modelId="{D637371C-0AA9-4648-9CF1-CF79D2AF7247}" type="presParOf" srcId="{C1C4FB6B-3E01-445B-BD88-F558DF335511}" destId="{A5FB9872-30C6-4A30-818E-D6768BC7896B}" srcOrd="3" destOrd="0" presId="urn:microsoft.com/office/officeart/2018/2/layout/IconVerticalSolidList"/>
    <dgm:cxn modelId="{426E8D07-4A11-4C4E-8825-D4415EB94527}" type="presParOf" srcId="{148EF05A-31A9-4D86-8B1D-64571085F798}" destId="{F082E871-5553-4109-88EA-D54DFFC06B52}" srcOrd="3" destOrd="0" presId="urn:microsoft.com/office/officeart/2018/2/layout/IconVerticalSolidList"/>
    <dgm:cxn modelId="{D51E161E-D1EB-4268-ADC7-ECA38C866568}" type="presParOf" srcId="{148EF05A-31A9-4D86-8B1D-64571085F798}" destId="{474158A8-EFD1-4EFF-B741-46744CD02450}" srcOrd="4" destOrd="0" presId="urn:microsoft.com/office/officeart/2018/2/layout/IconVerticalSolidList"/>
    <dgm:cxn modelId="{964F2241-97BD-4E13-A71B-5AFC6DBB9CB9}" type="presParOf" srcId="{474158A8-EFD1-4EFF-B741-46744CD02450}" destId="{6FA6BAA8-8736-425B-8BEB-A07A939A2AD2}" srcOrd="0" destOrd="0" presId="urn:microsoft.com/office/officeart/2018/2/layout/IconVerticalSolidList"/>
    <dgm:cxn modelId="{B6BE5F60-1DFC-4181-8693-0D8E1F112AE1}" type="presParOf" srcId="{474158A8-EFD1-4EFF-B741-46744CD02450}" destId="{E630597C-282B-4828-8838-CA5C8E4F169F}" srcOrd="1" destOrd="0" presId="urn:microsoft.com/office/officeart/2018/2/layout/IconVerticalSolidList"/>
    <dgm:cxn modelId="{A2F7267F-C885-488E-8ADC-06FE7D45E10B}" type="presParOf" srcId="{474158A8-EFD1-4EFF-B741-46744CD02450}" destId="{8017AEE7-5FB3-45AB-A087-3F976B232377}" srcOrd="2" destOrd="0" presId="urn:microsoft.com/office/officeart/2018/2/layout/IconVerticalSolidList"/>
    <dgm:cxn modelId="{E34E68D6-18CD-46A7-BAAD-D29CF7982799}" type="presParOf" srcId="{474158A8-EFD1-4EFF-B741-46744CD02450}" destId="{0F4FF3C6-FEDF-4CC5-BF69-B599151154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9A8B2-2C57-4E5B-A1E7-FC5EB75C0935}">
      <dsp:nvSpPr>
        <dsp:cNvPr id="0" name=""/>
        <dsp:cNvSpPr/>
      </dsp:nvSpPr>
      <dsp:spPr>
        <a:xfrm>
          <a:off x="0" y="643977"/>
          <a:ext cx="6666833" cy="13425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Presentation represents the views of NCHER’s president, not any of NCHER’s members.</a:t>
          </a:r>
        </a:p>
      </dsp:txBody>
      <dsp:txXfrm>
        <a:off x="65539" y="709516"/>
        <a:ext cx="6535755" cy="1211496"/>
      </dsp:txXfrm>
    </dsp:sp>
    <dsp:sp modelId="{EE962012-DEC5-48D7-9DB9-1C9E491CBDDB}">
      <dsp:nvSpPr>
        <dsp:cNvPr id="0" name=""/>
        <dsp:cNvSpPr/>
      </dsp:nvSpPr>
      <dsp:spPr>
        <a:xfrm>
          <a:off x="0" y="2055672"/>
          <a:ext cx="6666833" cy="1342574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Nothing in this presentation constitutes legal advice. Consult your attorney before taking any action based on information in this slide deck.</a:t>
          </a:r>
        </a:p>
      </dsp:txBody>
      <dsp:txXfrm>
        <a:off x="65539" y="2121211"/>
        <a:ext cx="6535755" cy="1211496"/>
      </dsp:txXfrm>
    </dsp:sp>
    <dsp:sp modelId="{31839DC9-BAF3-4950-877D-F540F47A202F}">
      <dsp:nvSpPr>
        <dsp:cNvPr id="0" name=""/>
        <dsp:cNvSpPr/>
      </dsp:nvSpPr>
      <dsp:spPr>
        <a:xfrm>
          <a:off x="0" y="3467367"/>
          <a:ext cx="6666833" cy="1342574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Some images were prepared with the help of agentic artificial intelligence and may contain inaccuracies. </a:t>
          </a:r>
        </a:p>
      </dsp:txBody>
      <dsp:txXfrm>
        <a:off x="65539" y="3532906"/>
        <a:ext cx="6535755" cy="121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6CF62-BCB4-4C0D-9C92-C1349A53080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768F0-C177-4841-A05B-A0D35DDA8B4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218AA-0A4E-498B-8D01-A89FF9AA4E2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Current state of federal student loan repayment</a:t>
          </a:r>
        </a:p>
      </dsp:txBody>
      <dsp:txXfrm>
        <a:off x="1435590" y="531"/>
        <a:ext cx="9080009" cy="1242935"/>
      </dsp:txXfrm>
    </dsp:sp>
    <dsp:sp modelId="{626CFA30-34F8-4ED7-BA0F-DFAC1AAB1B4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3DB35-6212-40DA-B0D1-86DEF3E2DE0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B9872-30C6-4A30-818E-D6768BC7896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Near-term outlook, implementation of H.R. 1</a:t>
          </a:r>
        </a:p>
      </dsp:txBody>
      <dsp:txXfrm>
        <a:off x="1435590" y="1554201"/>
        <a:ext cx="9080009" cy="1242935"/>
      </dsp:txXfrm>
    </dsp:sp>
    <dsp:sp modelId="{6FA6BAA8-8736-425B-8BEB-A07A939A2AD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0597C-282B-4828-8838-CA5C8E4F169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FF3C6-FEDF-4CC5-BF69-B5991511540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colleges and universities should be thinking about 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C713-A9A0-44C6-8412-A85D2808525F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4E22-A426-4FBB-AE54-AE17BA1E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4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64E22-A426-4FBB-AE54-AE17BA1E4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64E22-A426-4FBB-AE54-AE17BA1E4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9E97-0A53-86E8-D76B-BED88E8C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41EB4-F5E3-FE8E-8984-C2E216FD4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C586-6B09-A6ED-B418-DFCF2BEB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4B61E-4998-528B-5EAE-BB4644E1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26F49-E394-F6EC-DD44-8EF25F9D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0264-50A6-0B2F-49AF-4F32E0D4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885AC-D51E-FBF2-9DDF-6311D9072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03C35-D342-B3AF-3E8E-6F4A09E26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AAE4-4478-CAD1-4E0B-2BDFF8F6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09B1-5903-CB78-9ED7-CBCF4A4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FBE73-F907-0C55-E41D-2560F66E7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B07ED-0FB5-95A8-DB3C-007D9C56D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D248-0E98-BEC3-0713-5E81CF71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F5FBB-785C-5B91-C16D-B729D5A0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DB85-4DC0-9DE0-7225-91D55F2C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07CD-8D2F-92DF-8783-2E90E9C5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49875-1721-A3EB-454B-64C6930C0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7E11D-8A82-597A-2FF0-C16C7F1A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39E23-0F35-9714-AC71-D81390E4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5BEB3-4745-2001-283E-8871BF3B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7AAC-00EA-E9E0-1FBF-B5C573F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0206-5C11-B2E6-FDA7-197CC9D4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00A91-E116-133B-CE85-71C4CA72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F838-9DB8-9792-9B2F-9861E3E7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D431F-AAAA-B475-8E59-789DEA3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6916-1E2A-E8C4-54FF-47856F8B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57D2-4304-1BD5-5BE1-3892DD94F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7F9E9-E1D4-DA27-6157-4ED3F21B3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21B4A-F12C-8E87-D2F7-12FE496B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810E0-E5C7-C9AD-4BCD-1A8A9C1D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FB259-AB22-D0FB-E68D-BA939D55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93B4-2E1A-AB20-885C-A0D2C84C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85BE5-D8FC-ECBB-E19B-304365A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6B9F2-547A-5E31-DA0D-1A49323D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95D3D-D83E-1E15-4CD7-FD1A64511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355FC-C8F6-63A5-99B9-2EB197A28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AE638-2622-21ED-E84F-25F79992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8FF8A-BABE-91A1-46F1-03A1E07B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ECF11-ED09-A436-BAC3-7C4C231B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6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8EDD-9BB2-8155-0AE8-1A15D262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F2811-1857-A77F-C30B-1A53B793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3DAD7-E6F7-E04F-E3DB-9E933282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52C2F-73A7-46A0-5498-8C8D51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B891E-EA8C-626C-9990-43718EE2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821B5-3982-A92E-BACC-2CB2A847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F3A6-C806-7E84-FF9D-1F38E632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6E85-4B14-299A-5D09-8723970D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07A72-B6A6-108D-AE49-DE74F05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6DB9E-962D-805B-E2F0-C72DBF11C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153F4-B8FA-D9C8-C724-D7A20B83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4ED4-4E25-E262-D8A9-F02AEFE1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CE6A5-3715-B1CD-67FC-3B3AD6F3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5AA4-08F2-2FFD-4B28-A80F8A75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E55F4D-329B-9707-ECFF-8E0ECA4C4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1C72C-E0D9-4C03-65CF-F552BF66F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A22DD-B54D-CCB6-E353-658AB499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BA77-6602-201F-21E3-0D60BB98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184AB-2110-741C-C76E-0E1A1AB1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755F6-2A76-4DAB-BB03-55CBB485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2ACC6-3C28-331C-2DA9-71B6F7E1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54C11-F838-C1F1-71CD-52AA78426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D73453-899B-493D-9197-C9D2CACDE8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D35B-3C67-1899-8987-714CC4BB6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149C-C0EE-4804-5F78-6F289DBF7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8B5AC-4FDD-4727-BDBD-FFE754F2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che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8" name="Rectangle 39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B1C47-55E5-19D2-F98E-AD92A99A0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State of Federal Student Loan Repayment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41114-56A8-A5C5-88CE-788AEC86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 dirty="0"/>
              <a:t>Prepared for CSPEN – March 10, 2026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1600" dirty="0"/>
              <a:t>Alex Ricci, President</a:t>
            </a:r>
          </a:p>
          <a:p>
            <a:pPr algn="l"/>
            <a:r>
              <a:rPr lang="en-US" sz="1600" dirty="0"/>
              <a:t>National Council of Higher Education Resources</a:t>
            </a:r>
          </a:p>
          <a:p>
            <a:pPr algn="l"/>
            <a:r>
              <a:rPr lang="en-US" sz="1600" dirty="0">
                <a:hlinkClick r:id="rId2"/>
              </a:rPr>
              <a:t>ncher.org </a:t>
            </a:r>
            <a:endParaRPr lang="en-US" sz="1600" dirty="0"/>
          </a:p>
        </p:txBody>
      </p:sp>
      <p:pic>
        <p:nvPicPr>
          <p:cNvPr id="1028" name="Picture 4" descr="NCHER">
            <a:extLst>
              <a:ext uri="{FF2B5EF4-FFF2-40B4-BE49-F238E27FC236}">
                <a16:creationId xmlns:a16="http://schemas.microsoft.com/office/drawing/2014/main" id="{5412AF78-2BEE-00E4-F1BF-DBF51D7E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97" y="4930228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9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1D891-46AD-C275-A8F2-CEF45ACE12E2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1D8F6F-1B99-95BA-6890-0BCE4B1C10B5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CC2BEF-C263-8056-B404-B0466EC5B3B4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 shot of a row of graduates">
            <a:extLst>
              <a:ext uri="{FF2B5EF4-FFF2-40B4-BE49-F238E27FC236}">
                <a16:creationId xmlns:a16="http://schemas.microsoft.com/office/drawing/2014/main" id="{BAD1F960-B271-572C-19BD-756CAB3F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803" b="792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B19BF-F5BF-5973-2B51-C5B62524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Colleges and Universities Should Be Doing</a:t>
            </a:r>
          </a:p>
        </p:txBody>
      </p:sp>
    </p:spTree>
    <p:extLst>
      <p:ext uri="{BB962C8B-B14F-4D97-AF65-F5344CB8AC3E}">
        <p14:creationId xmlns:p14="http://schemas.microsoft.com/office/powerpoint/2010/main" val="24933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0B9FA9-A31A-C23F-F673-B2A9BB31B8DC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707F2C-D387-0C0C-1C20-2811002B5593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910B1-0448-B967-939E-1C24AC9B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B3E55-6A37-27BB-A49B-A1D0E5EA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2025"/>
            <a:ext cx="11277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D0F0B-50AB-0470-A65B-9FC262F3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Inform Parent Borrowers </a:t>
            </a:r>
            <a:r>
              <a:rPr lang="en-US" sz="3200" dirty="0"/>
              <a:t>(Past, Current, and Future) </a:t>
            </a:r>
            <a:r>
              <a:rPr lang="en-US" sz="4100" dirty="0"/>
              <a:t>of How July 1, 2026, Impacts Them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ime running out Images - Free Download ...">
            <a:extLst>
              <a:ext uri="{FF2B5EF4-FFF2-40B4-BE49-F238E27FC236}">
                <a16:creationId xmlns:a16="http://schemas.microsoft.com/office/drawing/2014/main" id="{A484B24B-C0D3-E951-0468-A74831CA48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 b="-2"/>
          <a:stretch>
            <a:fillRect/>
          </a:stretch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3B4C4-A625-31C2-AC9F-F8E3C2321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New annual/aggregate loan limits</a:t>
            </a:r>
          </a:p>
          <a:p>
            <a:r>
              <a:rPr lang="en-US" sz="2000" dirty="0"/>
              <a:t>Additional borrowing effects loan repayment plan eligibility</a:t>
            </a:r>
          </a:p>
          <a:p>
            <a:pPr lvl="1"/>
            <a:r>
              <a:rPr lang="en-US" sz="2000" dirty="0"/>
              <a:t>Including, possibly, the parents’ undergraduate loans.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8B423-735F-1311-BF4F-9ACB2937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Two Other Loan Limit Factors for Institutions to Monitor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ederal Student Loan Caps Coming in 2026">
            <a:extLst>
              <a:ext uri="{FF2B5EF4-FFF2-40B4-BE49-F238E27FC236}">
                <a16:creationId xmlns:a16="http://schemas.microsoft.com/office/drawing/2014/main" id="{EFCB3C11-3C34-4F88-8BF3-15A2177F45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r="2" b="2"/>
          <a:stretch>
            <a:fillRect/>
          </a:stretch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CC029-E5DC-E32A-96EC-5219953E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Loan “schedule of reductions” for less-than-full-time enrollment</a:t>
            </a:r>
          </a:p>
          <a:p>
            <a:r>
              <a:rPr lang="en-US" sz="1800"/>
              <a:t>School-determined annual loan limits by program of study</a:t>
            </a:r>
          </a:p>
        </p:txBody>
      </p:sp>
    </p:spTree>
    <p:extLst>
      <p:ext uri="{BB962C8B-B14F-4D97-AF65-F5344CB8AC3E}">
        <p14:creationId xmlns:p14="http://schemas.microsoft.com/office/powerpoint/2010/main" val="237667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981DF-D40A-4124-8BF9-FB5C443EB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14017-4A0A-EFC9-D124-189AA930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0" y="3143077"/>
            <a:ext cx="3115265" cy="592121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>
                <a:solidFill>
                  <a:srgbClr val="FFFFFF"/>
                </a:solidFill>
              </a:rPr>
              <a:t>***Disclosures***</a:t>
            </a: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59D7E5ED-E3AB-78B7-C83D-823DCC72A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640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91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7F7174-BB4C-8E2D-B34F-BEF6FCEA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4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11C1-798F-47A8-E05C-7C42D8DA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C024F98-48A4-A1C3-8964-405704D795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94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A3677-FFB1-CA87-043E-338502E1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057181"/>
            <a:ext cx="3201366" cy="2723358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Current State of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Student Loan Repayment </a:t>
            </a:r>
            <a:r>
              <a:rPr lang="en-US" sz="2800" dirty="0">
                <a:solidFill>
                  <a:srgbClr val="FFFFFF"/>
                </a:solidFill>
              </a:rPr>
              <a:t>(Post-COVID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400D-DF12-7D1C-F9A8-96C7CAB0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709296" cy="554604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Direct Loan portfolio (as of the end of Q4, 2025):</a:t>
            </a:r>
          </a:p>
          <a:p>
            <a:pPr lvl="1"/>
            <a:r>
              <a:rPr lang="en-US" sz="1700" dirty="0"/>
              <a:t>In school – 2.9 million borrowers, $113 billion</a:t>
            </a:r>
          </a:p>
          <a:p>
            <a:pPr lvl="1"/>
            <a:r>
              <a:rPr lang="en-US" sz="1700" dirty="0"/>
              <a:t>In repayment – 32.5 million borrowers, $1.2+ trillion</a:t>
            </a:r>
          </a:p>
          <a:p>
            <a:pPr lvl="2"/>
            <a:r>
              <a:rPr lang="en-US" sz="1700" dirty="0"/>
              <a:t>Nearly 16 million borrowers, $500+ billion in standard repayment plans</a:t>
            </a:r>
          </a:p>
          <a:p>
            <a:pPr lvl="2"/>
            <a:r>
              <a:rPr lang="en-US" sz="1700" dirty="0"/>
              <a:t>3+ million borrowers, $100+ billion in graduated repayment plans</a:t>
            </a:r>
          </a:p>
          <a:p>
            <a:pPr lvl="2"/>
            <a:r>
              <a:rPr lang="en-US" sz="1700" dirty="0"/>
              <a:t>12.5 million borrowers, $725 billion in an IDR plan</a:t>
            </a:r>
          </a:p>
          <a:p>
            <a:pPr lvl="3"/>
            <a:r>
              <a:rPr lang="en-US" sz="1700" dirty="0">
                <a:highlight>
                  <a:srgbClr val="FFFF00"/>
                </a:highlight>
              </a:rPr>
              <a:t>Including 7.43 million borrowers, $410 billion enrolled in SAVE Plan.</a:t>
            </a:r>
          </a:p>
          <a:p>
            <a:pPr lvl="1"/>
            <a:r>
              <a:rPr lang="en-US" sz="1700" dirty="0"/>
              <a:t>In forbearance/deferment – 2.5 million borrowers, $160 billion</a:t>
            </a:r>
          </a:p>
          <a:p>
            <a:pPr lvl="1"/>
            <a:r>
              <a:rPr lang="en-US" sz="1700" dirty="0"/>
              <a:t>In delinquency – 6.4 million borrowers, $168 billion</a:t>
            </a:r>
          </a:p>
          <a:p>
            <a:pPr lvl="2"/>
            <a:r>
              <a:rPr lang="en-US" sz="1700" dirty="0"/>
              <a:t>31-90 days – 1.4 million borrowers, $40 billion</a:t>
            </a:r>
          </a:p>
          <a:p>
            <a:pPr lvl="2"/>
            <a:r>
              <a:rPr lang="en-US" sz="1700" dirty="0"/>
              <a:t>91-180 days – 1 million borrowers, $24 billion                                                                                                                                </a:t>
            </a:r>
          </a:p>
          <a:p>
            <a:pPr lvl="2"/>
            <a:r>
              <a:rPr lang="en-US" sz="1700" dirty="0"/>
              <a:t>181-270 days – 850 thousand borrowers, $21 billion</a:t>
            </a:r>
          </a:p>
          <a:p>
            <a:pPr lvl="2"/>
            <a:r>
              <a:rPr lang="en-US" sz="1700" dirty="0"/>
              <a:t>271-360 days – 3.4 million borrowers, $83 billion</a:t>
            </a:r>
          </a:p>
          <a:p>
            <a:pPr lvl="1"/>
            <a:r>
              <a:rPr lang="en-US" sz="1700" dirty="0"/>
              <a:t>In default as of September 2025 – 5.5 million borrowers, $116 billion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3245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94CF26-32C2-8B28-F40D-37324DF452F7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FCDB89-F3C5-A94A-8AED-9DE773AFB2E4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DA44B864-025F-277F-A78B-9DA61F6A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EE8D3-9B99-9DF6-FEDC-F6A398AD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54" y="1072135"/>
            <a:ext cx="10811691" cy="13402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Just 40% of the ED-held student loan portfolio is in active repayment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8ED17-14E0-04D5-5837-C5C8D8D0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Near-Term Outlook of Student Loan Repayment and Transition to H.R.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9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4E2EC-BC71-E35D-EC9B-C2E3AB26EDDE}"/>
              </a:ext>
            </a:extLst>
          </p:cNvPr>
          <p:cNvSpPr/>
          <p:nvPr/>
        </p:nvSpPr>
        <p:spPr>
          <a:xfrm>
            <a:off x="11109960" y="6632258"/>
            <a:ext cx="1082040" cy="1554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388</Words>
  <Application>Microsoft Office PowerPoint</Application>
  <PresentationFormat>Widescreen</PresentationFormat>
  <Paragraphs>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Current State of Federal Student Loan Repayment</vt:lpstr>
      <vt:lpstr>***Disclosures***</vt:lpstr>
      <vt:lpstr>Roadmap</vt:lpstr>
      <vt:lpstr>Current State of  Student Loan Repayment (Post-COVID 19)</vt:lpstr>
      <vt:lpstr>PowerPoint Presentation</vt:lpstr>
      <vt:lpstr>PowerPoint Presentation</vt:lpstr>
      <vt:lpstr>Just 40% of the ED-held student loan portfolio is in active repayment</vt:lpstr>
      <vt:lpstr>Near-Term Outlook of Student Loan Repayment and Transition to H.R. 1</vt:lpstr>
      <vt:lpstr>PowerPoint Presentation</vt:lpstr>
      <vt:lpstr>PowerPoint Presentation</vt:lpstr>
      <vt:lpstr>PowerPoint Presentation</vt:lpstr>
      <vt:lpstr>PowerPoint Presentation</vt:lpstr>
      <vt:lpstr>What Colleges and Universities Should Be Doing</vt:lpstr>
      <vt:lpstr>PowerPoint Presentation</vt:lpstr>
      <vt:lpstr>PowerPoint Presentation</vt:lpstr>
      <vt:lpstr>PowerPoint Presentation</vt:lpstr>
      <vt:lpstr>PowerPoint Presentation</vt:lpstr>
      <vt:lpstr>Inform Parent Borrowers (Past, Current, and Future) of How July 1, 2026, Impacts Them</vt:lpstr>
      <vt:lpstr>Two Other Loan Limit Factors for Institutions to Monitor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Ricci</dc:creator>
  <cp:lastModifiedBy>Tom Netting</cp:lastModifiedBy>
  <cp:revision>2</cp:revision>
  <dcterms:created xsi:type="dcterms:W3CDTF">2026-03-06T21:17:27Z</dcterms:created>
  <dcterms:modified xsi:type="dcterms:W3CDTF">2026-03-10T17:39:46Z</dcterms:modified>
</cp:coreProperties>
</file>