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9" r:id="rId2"/>
    <p:sldMasterId id="2147483714" r:id="rId3"/>
  </p:sldMasterIdLst>
  <p:notesMasterIdLst>
    <p:notesMasterId r:id="rId65"/>
  </p:notesMasterIdLst>
  <p:sldIdLst>
    <p:sldId id="4583" r:id="rId4"/>
    <p:sldId id="4449" r:id="rId5"/>
    <p:sldId id="4584" r:id="rId6"/>
    <p:sldId id="6204" r:id="rId7"/>
    <p:sldId id="6249" r:id="rId8"/>
    <p:sldId id="6248" r:id="rId9"/>
    <p:sldId id="6227" r:id="rId10"/>
    <p:sldId id="6228" r:id="rId11"/>
    <p:sldId id="6229" r:id="rId12"/>
    <p:sldId id="6230" r:id="rId13"/>
    <p:sldId id="6231" r:id="rId14"/>
    <p:sldId id="6232" r:id="rId15"/>
    <p:sldId id="6233" r:id="rId16"/>
    <p:sldId id="6234" r:id="rId17"/>
    <p:sldId id="6235" r:id="rId18"/>
    <p:sldId id="6236" r:id="rId19"/>
    <p:sldId id="6237" r:id="rId20"/>
    <p:sldId id="6238" r:id="rId21"/>
    <p:sldId id="6239" r:id="rId22"/>
    <p:sldId id="6240" r:id="rId23"/>
    <p:sldId id="6241" r:id="rId24"/>
    <p:sldId id="6246" r:id="rId25"/>
    <p:sldId id="6189" r:id="rId26"/>
    <p:sldId id="6161" r:id="rId27"/>
    <p:sldId id="5996" r:id="rId28"/>
    <p:sldId id="6065" r:id="rId29"/>
    <p:sldId id="6085" r:id="rId30"/>
    <p:sldId id="6126" r:id="rId31"/>
    <p:sldId id="6187" r:id="rId32"/>
    <p:sldId id="6095" r:id="rId33"/>
    <p:sldId id="5347" r:id="rId34"/>
    <p:sldId id="6190" r:id="rId35"/>
    <p:sldId id="6164" r:id="rId36"/>
    <p:sldId id="6250" r:id="rId37"/>
    <p:sldId id="6251" r:id="rId38"/>
    <p:sldId id="6252" r:id="rId39"/>
    <p:sldId id="6200" r:id="rId40"/>
    <p:sldId id="5453" r:id="rId41"/>
    <p:sldId id="5790" r:id="rId42"/>
    <p:sldId id="5791" r:id="rId43"/>
    <p:sldId id="5939" r:id="rId44"/>
    <p:sldId id="6188" r:id="rId45"/>
    <p:sldId id="5782" r:id="rId46"/>
    <p:sldId id="6247" r:id="rId47"/>
    <p:sldId id="6253" r:id="rId48"/>
    <p:sldId id="4589" r:id="rId49"/>
    <p:sldId id="5902" r:id="rId50"/>
    <p:sldId id="6258" r:id="rId51"/>
    <p:sldId id="6257" r:id="rId52"/>
    <p:sldId id="6202" r:id="rId53"/>
    <p:sldId id="6254" r:id="rId54"/>
    <p:sldId id="6259" r:id="rId55"/>
    <p:sldId id="6260" r:id="rId56"/>
    <p:sldId id="6261" r:id="rId57"/>
    <p:sldId id="6262" r:id="rId58"/>
    <p:sldId id="6263" r:id="rId59"/>
    <p:sldId id="6264" r:id="rId60"/>
    <p:sldId id="6265" r:id="rId61"/>
    <p:sldId id="5401" r:id="rId62"/>
    <p:sldId id="5991" r:id="rId63"/>
    <p:sldId id="6201"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0808"/>
    <a:srgbClr val="610707"/>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77" autoAdjust="0"/>
    <p:restoredTop sz="94660"/>
  </p:normalViewPr>
  <p:slideViewPr>
    <p:cSldViewPr snapToGrid="0">
      <p:cViewPr varScale="1">
        <p:scale>
          <a:sx n="78" d="100"/>
          <a:sy n="78" d="100"/>
        </p:scale>
        <p:origin x="931"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Netting" userId="c8861880-ee81-4823-ae1f-81f5a5499ee4" providerId="ADAL" clId="{E0EE4B16-5B9C-4BBC-85ED-5D1EEEBE43B8}"/>
    <pc:docChg chg="undo custSel addSld modSld sldOrd">
      <pc:chgData name="Tom Netting" userId="c8861880-ee81-4823-ae1f-81f5a5499ee4" providerId="ADAL" clId="{E0EE4B16-5B9C-4BBC-85ED-5D1EEEBE43B8}" dt="2026-06-11T17:34:32.208" v="171" actId="1076"/>
      <pc:docMkLst>
        <pc:docMk/>
      </pc:docMkLst>
      <pc:sldChg chg="delSp modSp add mod ord">
        <pc:chgData name="Tom Netting" userId="c8861880-ee81-4823-ae1f-81f5a5499ee4" providerId="ADAL" clId="{E0EE4B16-5B9C-4BBC-85ED-5D1EEEBE43B8}" dt="2026-06-11T17:21:49.784" v="98" actId="1076"/>
        <pc:sldMkLst>
          <pc:docMk/>
          <pc:sldMk cId="1179192725" sldId="6259"/>
        </pc:sldMkLst>
        <pc:spChg chg="del">
          <ac:chgData name="Tom Netting" userId="c8861880-ee81-4823-ae1f-81f5a5499ee4" providerId="ADAL" clId="{E0EE4B16-5B9C-4BBC-85ED-5D1EEEBE43B8}" dt="2026-06-11T17:01:50.709" v="67" actId="21"/>
          <ac:spMkLst>
            <pc:docMk/>
            <pc:sldMk cId="1179192725" sldId="6259"/>
            <ac:spMk id="2" creationId="{90C37C96-128E-614B-CD47-FEAF0535E18E}"/>
          </ac:spMkLst>
        </pc:spChg>
        <pc:spChg chg="mod">
          <ac:chgData name="Tom Netting" userId="c8861880-ee81-4823-ae1f-81f5a5499ee4" providerId="ADAL" clId="{E0EE4B16-5B9C-4BBC-85ED-5D1EEEBE43B8}" dt="2026-06-11T17:21:49.784" v="98" actId="1076"/>
          <ac:spMkLst>
            <pc:docMk/>
            <pc:sldMk cId="1179192725" sldId="6259"/>
            <ac:spMk id="3" creationId="{3172346D-BB27-1138-CD8A-6D59089B153C}"/>
          </ac:spMkLst>
        </pc:spChg>
        <pc:spChg chg="mod">
          <ac:chgData name="Tom Netting" userId="c8861880-ee81-4823-ae1f-81f5a5499ee4" providerId="ADAL" clId="{E0EE4B16-5B9C-4BBC-85ED-5D1EEEBE43B8}" dt="2026-06-11T17:01:31.687" v="60" actId="6549"/>
          <ac:spMkLst>
            <pc:docMk/>
            <pc:sldMk cId="1179192725" sldId="6259"/>
            <ac:spMk id="6" creationId="{D617585A-F7D7-D7EF-87AE-BCB0FEAE9895}"/>
          </ac:spMkLst>
        </pc:spChg>
      </pc:sldChg>
      <pc:sldChg chg="addSp delSp modSp add mod">
        <pc:chgData name="Tom Netting" userId="c8861880-ee81-4823-ae1f-81f5a5499ee4" providerId="ADAL" clId="{E0EE4B16-5B9C-4BBC-85ED-5D1EEEBE43B8}" dt="2026-06-11T17:23:50.881" v="106" actId="1076"/>
        <pc:sldMkLst>
          <pc:docMk/>
          <pc:sldMk cId="4033483490" sldId="6260"/>
        </pc:sldMkLst>
        <pc:spChg chg="del">
          <ac:chgData name="Tom Netting" userId="c8861880-ee81-4823-ae1f-81f5a5499ee4" providerId="ADAL" clId="{E0EE4B16-5B9C-4BBC-85ED-5D1EEEBE43B8}" dt="2026-06-11T17:22:05.411" v="102" actId="21"/>
          <ac:spMkLst>
            <pc:docMk/>
            <pc:sldMk cId="4033483490" sldId="6260"/>
            <ac:spMk id="3" creationId="{ABED3AD1-B22D-B440-A9CC-7FC949C0329E}"/>
          </ac:spMkLst>
        </pc:spChg>
        <pc:spChg chg="add del mod">
          <ac:chgData name="Tom Netting" userId="c8861880-ee81-4823-ae1f-81f5a5499ee4" providerId="ADAL" clId="{E0EE4B16-5B9C-4BBC-85ED-5D1EEEBE43B8}" dt="2026-06-11T17:22:02.270" v="101" actId="21"/>
          <ac:spMkLst>
            <pc:docMk/>
            <pc:sldMk cId="4033483490" sldId="6260"/>
            <ac:spMk id="4" creationId="{8D68424E-A718-5235-C5B1-D4D30DF9B23E}"/>
          </ac:spMkLst>
        </pc:spChg>
        <pc:spChg chg="del">
          <ac:chgData name="Tom Netting" userId="c8861880-ee81-4823-ae1f-81f5a5499ee4" providerId="ADAL" clId="{E0EE4B16-5B9C-4BBC-85ED-5D1EEEBE43B8}" dt="2026-06-11T17:21:59.601" v="100" actId="21"/>
          <ac:spMkLst>
            <pc:docMk/>
            <pc:sldMk cId="4033483490" sldId="6260"/>
            <ac:spMk id="6" creationId="{B0770F68-C198-BA92-D72A-8BA3E860A029}"/>
          </ac:spMkLst>
        </pc:spChg>
        <pc:spChg chg="add del">
          <ac:chgData name="Tom Netting" userId="c8861880-ee81-4823-ae1f-81f5a5499ee4" providerId="ADAL" clId="{E0EE4B16-5B9C-4BBC-85ED-5D1EEEBE43B8}" dt="2026-06-11T17:23:43.968" v="105" actId="26606"/>
          <ac:spMkLst>
            <pc:docMk/>
            <pc:sldMk cId="4033483490" sldId="6260"/>
            <ac:spMk id="79" creationId="{9990E668-194A-51C0-45F9-350082C16949}"/>
          </ac:spMkLst>
        </pc:spChg>
        <pc:spChg chg="add del">
          <ac:chgData name="Tom Netting" userId="c8861880-ee81-4823-ae1f-81f5a5499ee4" providerId="ADAL" clId="{E0EE4B16-5B9C-4BBC-85ED-5D1EEEBE43B8}" dt="2026-06-11T17:23:43.968" v="105" actId="26606"/>
          <ac:spMkLst>
            <pc:docMk/>
            <pc:sldMk cId="4033483490" sldId="6260"/>
            <ac:spMk id="80" creationId="{B09EE848-6DDF-11CA-72E4-6C34F1BA7083}"/>
          </ac:spMkLst>
        </pc:spChg>
        <pc:spChg chg="add del">
          <ac:chgData name="Tom Netting" userId="c8861880-ee81-4823-ae1f-81f5a5499ee4" providerId="ADAL" clId="{E0EE4B16-5B9C-4BBC-85ED-5D1EEEBE43B8}" dt="2026-06-11T17:23:43.968" v="105" actId="26606"/>
          <ac:spMkLst>
            <pc:docMk/>
            <pc:sldMk cId="4033483490" sldId="6260"/>
            <ac:spMk id="81" creationId="{5ED6BF03-1BA9-F9CA-228C-10127D54297D}"/>
          </ac:spMkLst>
        </pc:spChg>
        <pc:spChg chg="add del">
          <ac:chgData name="Tom Netting" userId="c8861880-ee81-4823-ae1f-81f5a5499ee4" providerId="ADAL" clId="{E0EE4B16-5B9C-4BBC-85ED-5D1EEEBE43B8}" dt="2026-06-11T17:23:43.968" v="105" actId="26606"/>
          <ac:spMkLst>
            <pc:docMk/>
            <pc:sldMk cId="4033483490" sldId="6260"/>
            <ac:spMk id="84" creationId="{13D7A46C-2D13-533B-90C9-9A27637BB401}"/>
          </ac:spMkLst>
        </pc:spChg>
        <pc:spChg chg="add del">
          <ac:chgData name="Tom Netting" userId="c8861880-ee81-4823-ae1f-81f5a5499ee4" providerId="ADAL" clId="{E0EE4B16-5B9C-4BBC-85ED-5D1EEEBE43B8}" dt="2026-06-11T17:23:43.968" v="105" actId="26606"/>
          <ac:spMkLst>
            <pc:docMk/>
            <pc:sldMk cId="4033483490" sldId="6260"/>
            <ac:spMk id="91" creationId="{C297118C-1762-3930-B6F1-C3843B5E1DFA}"/>
          </ac:spMkLst>
        </pc:spChg>
        <pc:spChg chg="add del">
          <ac:chgData name="Tom Netting" userId="c8861880-ee81-4823-ae1f-81f5a5499ee4" providerId="ADAL" clId="{E0EE4B16-5B9C-4BBC-85ED-5D1EEEBE43B8}" dt="2026-06-11T17:23:43.968" v="105" actId="26606"/>
          <ac:spMkLst>
            <pc:docMk/>
            <pc:sldMk cId="4033483490" sldId="6260"/>
            <ac:spMk id="92" creationId="{D69CCFB9-D38F-727B-9A74-5ABE422D2ED6}"/>
          </ac:spMkLst>
        </pc:spChg>
        <pc:spChg chg="add del">
          <ac:chgData name="Tom Netting" userId="c8861880-ee81-4823-ae1f-81f5a5499ee4" providerId="ADAL" clId="{E0EE4B16-5B9C-4BBC-85ED-5D1EEEBE43B8}" dt="2026-06-11T17:23:43.968" v="105" actId="26606"/>
          <ac:spMkLst>
            <pc:docMk/>
            <pc:sldMk cId="4033483490" sldId="6260"/>
            <ac:spMk id="106" creationId="{ED934DFE-B775-4B9F-97F3-4B150731267D}"/>
          </ac:spMkLst>
        </pc:spChg>
        <pc:spChg chg="add del">
          <ac:chgData name="Tom Netting" userId="c8861880-ee81-4823-ae1f-81f5a5499ee4" providerId="ADAL" clId="{E0EE4B16-5B9C-4BBC-85ED-5D1EEEBE43B8}" dt="2026-06-11T17:23:43.968" v="105" actId="26606"/>
          <ac:spMkLst>
            <pc:docMk/>
            <pc:sldMk cId="4033483490" sldId="6260"/>
            <ac:spMk id="108" creationId="{77CF3165-A4C8-44E6-ACDE-1B5CCF8BFB0E}"/>
          </ac:spMkLst>
        </pc:spChg>
        <pc:picChg chg="add mod">
          <ac:chgData name="Tom Netting" userId="c8861880-ee81-4823-ae1f-81f5a5499ee4" providerId="ADAL" clId="{E0EE4B16-5B9C-4BBC-85ED-5D1EEEBE43B8}" dt="2026-06-11T17:23:50.881" v="106" actId="1076"/>
          <ac:picMkLst>
            <pc:docMk/>
            <pc:sldMk cId="4033483490" sldId="6260"/>
            <ac:picMk id="7" creationId="{F46E61E6-CDCC-6F0A-A94B-FB96C838C82B}"/>
          </ac:picMkLst>
        </pc:picChg>
        <pc:picChg chg="add del">
          <ac:chgData name="Tom Netting" userId="c8861880-ee81-4823-ae1f-81f5a5499ee4" providerId="ADAL" clId="{E0EE4B16-5B9C-4BBC-85ED-5D1EEEBE43B8}" dt="2026-06-11T17:23:43.968" v="105" actId="26606"/>
          <ac:picMkLst>
            <pc:docMk/>
            <pc:sldMk cId="4033483490" sldId="6260"/>
            <ac:picMk id="72" creationId="{22761F32-7C10-FEE9-9845-69CC2CA0CAAD}"/>
          </ac:picMkLst>
        </pc:picChg>
      </pc:sldChg>
      <pc:sldChg chg="addSp delSp modSp add mod">
        <pc:chgData name="Tom Netting" userId="c8861880-ee81-4823-ae1f-81f5a5499ee4" providerId="ADAL" clId="{E0EE4B16-5B9C-4BBC-85ED-5D1EEEBE43B8}" dt="2026-06-11T17:24:30.073" v="110" actId="1076"/>
        <pc:sldMkLst>
          <pc:docMk/>
          <pc:sldMk cId="1320205824" sldId="6261"/>
        </pc:sldMkLst>
        <pc:picChg chg="add mod">
          <ac:chgData name="Tom Netting" userId="c8861880-ee81-4823-ae1f-81f5a5499ee4" providerId="ADAL" clId="{E0EE4B16-5B9C-4BBC-85ED-5D1EEEBE43B8}" dt="2026-06-11T17:24:30.073" v="110" actId="1076"/>
          <ac:picMkLst>
            <pc:docMk/>
            <pc:sldMk cId="1320205824" sldId="6261"/>
            <ac:picMk id="3" creationId="{8115FA53-090C-AA14-9C4F-305286E212E2}"/>
          </ac:picMkLst>
        </pc:picChg>
        <pc:picChg chg="del">
          <ac:chgData name="Tom Netting" userId="c8861880-ee81-4823-ae1f-81f5a5499ee4" providerId="ADAL" clId="{E0EE4B16-5B9C-4BBC-85ED-5D1EEEBE43B8}" dt="2026-06-11T17:23:59.218" v="108" actId="21"/>
          <ac:picMkLst>
            <pc:docMk/>
            <pc:sldMk cId="1320205824" sldId="6261"/>
            <ac:picMk id="7" creationId="{8F98A23D-A114-EE03-3AFE-E2BA86BC16BD}"/>
          </ac:picMkLst>
        </pc:picChg>
      </pc:sldChg>
      <pc:sldChg chg="addSp delSp modSp add mod">
        <pc:chgData name="Tom Netting" userId="c8861880-ee81-4823-ae1f-81f5a5499ee4" providerId="ADAL" clId="{E0EE4B16-5B9C-4BBC-85ED-5D1EEEBE43B8}" dt="2026-06-11T17:25:26.056" v="114" actId="1076"/>
        <pc:sldMkLst>
          <pc:docMk/>
          <pc:sldMk cId="977905442" sldId="6262"/>
        </pc:sldMkLst>
        <pc:picChg chg="del">
          <ac:chgData name="Tom Netting" userId="c8861880-ee81-4823-ae1f-81f5a5499ee4" providerId="ADAL" clId="{E0EE4B16-5B9C-4BBC-85ED-5D1EEEBE43B8}" dt="2026-06-11T17:24:45.902" v="112" actId="21"/>
          <ac:picMkLst>
            <pc:docMk/>
            <pc:sldMk cId="977905442" sldId="6262"/>
            <ac:picMk id="3" creationId="{AC2F10EB-5757-6875-CA46-3279B35F0842}"/>
          </ac:picMkLst>
        </pc:picChg>
        <pc:picChg chg="add mod">
          <ac:chgData name="Tom Netting" userId="c8861880-ee81-4823-ae1f-81f5a5499ee4" providerId="ADAL" clId="{E0EE4B16-5B9C-4BBC-85ED-5D1EEEBE43B8}" dt="2026-06-11T17:25:26.056" v="114" actId="1076"/>
          <ac:picMkLst>
            <pc:docMk/>
            <pc:sldMk cId="977905442" sldId="6262"/>
            <ac:picMk id="4" creationId="{36134AF5-7F52-BEF2-82EB-298554FD205F}"/>
          </ac:picMkLst>
        </pc:picChg>
      </pc:sldChg>
      <pc:sldChg chg="addSp delSp modSp add mod">
        <pc:chgData name="Tom Netting" userId="c8861880-ee81-4823-ae1f-81f5a5499ee4" providerId="ADAL" clId="{E0EE4B16-5B9C-4BBC-85ED-5D1EEEBE43B8}" dt="2026-06-11T17:26:22.088" v="118" actId="1076"/>
        <pc:sldMkLst>
          <pc:docMk/>
          <pc:sldMk cId="2262416242" sldId="6263"/>
        </pc:sldMkLst>
        <pc:picChg chg="add mod">
          <ac:chgData name="Tom Netting" userId="c8861880-ee81-4823-ae1f-81f5a5499ee4" providerId="ADAL" clId="{E0EE4B16-5B9C-4BBC-85ED-5D1EEEBE43B8}" dt="2026-06-11T17:26:22.088" v="118" actId="1076"/>
          <ac:picMkLst>
            <pc:docMk/>
            <pc:sldMk cId="2262416242" sldId="6263"/>
            <ac:picMk id="3" creationId="{31E86CA9-5FA0-63F3-099E-8BEAABC2B1FA}"/>
          </ac:picMkLst>
        </pc:picChg>
        <pc:picChg chg="del">
          <ac:chgData name="Tom Netting" userId="c8861880-ee81-4823-ae1f-81f5a5499ee4" providerId="ADAL" clId="{E0EE4B16-5B9C-4BBC-85ED-5D1EEEBE43B8}" dt="2026-06-11T17:26:09.399" v="116" actId="21"/>
          <ac:picMkLst>
            <pc:docMk/>
            <pc:sldMk cId="2262416242" sldId="6263"/>
            <ac:picMk id="4" creationId="{B1363393-946D-FB2C-5203-D842F7402CEA}"/>
          </ac:picMkLst>
        </pc:picChg>
      </pc:sldChg>
      <pc:sldChg chg="modSp add mod ord">
        <pc:chgData name="Tom Netting" userId="c8861880-ee81-4823-ae1f-81f5a5499ee4" providerId="ADAL" clId="{E0EE4B16-5B9C-4BBC-85ED-5D1EEEBE43B8}" dt="2026-06-11T17:33:39.510" v="167" actId="6549"/>
        <pc:sldMkLst>
          <pc:docMk/>
          <pc:sldMk cId="2242170973" sldId="6264"/>
        </pc:sldMkLst>
        <pc:spChg chg="mod">
          <ac:chgData name="Tom Netting" userId="c8861880-ee81-4823-ae1f-81f5a5499ee4" providerId="ADAL" clId="{E0EE4B16-5B9C-4BBC-85ED-5D1EEEBE43B8}" dt="2026-06-11T17:33:39.510" v="167" actId="6549"/>
          <ac:spMkLst>
            <pc:docMk/>
            <pc:sldMk cId="2242170973" sldId="6264"/>
            <ac:spMk id="3" creationId="{FBDFF494-1354-F6F8-E0A9-D70103225A56}"/>
          </ac:spMkLst>
        </pc:spChg>
        <pc:spChg chg="mod">
          <ac:chgData name="Tom Netting" userId="c8861880-ee81-4823-ae1f-81f5a5499ee4" providerId="ADAL" clId="{E0EE4B16-5B9C-4BBC-85ED-5D1EEEBE43B8}" dt="2026-06-11T17:26:46.988" v="158" actId="6549"/>
          <ac:spMkLst>
            <pc:docMk/>
            <pc:sldMk cId="2242170973" sldId="6264"/>
            <ac:spMk id="6" creationId="{B0243A03-5218-E605-250A-D7024E994D5D}"/>
          </ac:spMkLst>
        </pc:spChg>
      </pc:sldChg>
      <pc:sldChg chg="modSp add mod">
        <pc:chgData name="Tom Netting" userId="c8861880-ee81-4823-ae1f-81f5a5499ee4" providerId="ADAL" clId="{E0EE4B16-5B9C-4BBC-85ED-5D1EEEBE43B8}" dt="2026-06-11T17:34:32.208" v="171" actId="1076"/>
        <pc:sldMkLst>
          <pc:docMk/>
          <pc:sldMk cId="729274158" sldId="6265"/>
        </pc:sldMkLst>
        <pc:spChg chg="mod">
          <ac:chgData name="Tom Netting" userId="c8861880-ee81-4823-ae1f-81f5a5499ee4" providerId="ADAL" clId="{E0EE4B16-5B9C-4BBC-85ED-5D1EEEBE43B8}" dt="2026-06-11T17:34:32.208" v="171" actId="1076"/>
          <ac:spMkLst>
            <pc:docMk/>
            <pc:sldMk cId="729274158" sldId="6265"/>
            <ac:spMk id="3" creationId="{C3F24820-32A3-474F-A24D-EEC55AB0F43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2EE8F-EBFC-4CEE-AE94-ACBA352BF2B2}" type="datetimeFigureOut">
              <a:rPr lang="en-US" smtClean="0"/>
              <a:t>6/11/2026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ABA77-F450-4E5A-8DD1-427746DA7B3D}" type="slidenum">
              <a:rPr lang="en-US" smtClean="0"/>
              <a:t>‹#›</a:t>
            </a:fld>
            <a:endParaRPr lang="en-US"/>
          </a:p>
        </p:txBody>
      </p:sp>
    </p:spTree>
    <p:extLst>
      <p:ext uri="{BB962C8B-B14F-4D97-AF65-F5344CB8AC3E}">
        <p14:creationId xmlns:p14="http://schemas.microsoft.com/office/powerpoint/2010/main" val="73709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6/11/2026</a:t>
            </a:fld>
            <a:endParaRPr lang="en-U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6/11/2026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6/11/2026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FF1211-4E0C-4AB3-B04F-585959BDAFE8}" type="datetimeFigureOut">
              <a:rPr lang="en-US" dirty="0"/>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BDECAF-D3BE-4069-9C78-642ECCD01477}" type="datetimeFigureOut">
              <a:rPr lang="en-US" dirty="0"/>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Page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tx1"/>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chemeClr val="tx1"/>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tx1"/>
                </a:solidFill>
                <a:latin typeface="Arial Narrow" panose="020B0604020202020204" pitchFamily="34" charset="0"/>
                <a:cs typeface="Arial Narrow" panose="020B0604020202020204" pitchFamily="34" charset="0"/>
              </a:defRPr>
            </a:lvl1pPr>
          </a:lstStyle>
          <a:p>
            <a:r>
              <a:rPr lang="en-US"/>
              <a:t>Click to edit Master title style</a:t>
            </a:r>
          </a:p>
        </p:txBody>
      </p:sp>
      <p:pic>
        <p:nvPicPr>
          <p:cNvPr id="9" name="Picture 8" descr="Logo&#10;&#10;Description automatically generated">
            <a:extLst>
              <a:ext uri="{FF2B5EF4-FFF2-40B4-BE49-F238E27FC236}">
                <a16:creationId xmlns:a16="http://schemas.microsoft.com/office/drawing/2014/main" id="{A74DB9CF-224D-4318-8FE8-C75CF089B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84877" y="5644474"/>
            <a:ext cx="1160533" cy="1160533"/>
          </a:xfrm>
          <a:prstGeom prst="rect">
            <a:avLst/>
          </a:prstGeom>
        </p:spPr>
      </p:pic>
    </p:spTree>
    <p:extLst>
      <p:ext uri="{BB962C8B-B14F-4D97-AF65-F5344CB8AC3E}">
        <p14:creationId xmlns:p14="http://schemas.microsoft.com/office/powerpoint/2010/main" val="3970246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Divider -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89237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FBDC27-E420-4878-9EE6-7B9656D6442A}" type="datetimeFigureOut">
              <a:rPr lang="en-US" dirty="0"/>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58427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1588508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lumns - Gradient">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94756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10000"/>
              </a:lnSpc>
              <a:spcBef>
                <a:spcPts val="1000"/>
              </a:spcBef>
              <a:spcAft>
                <a:spcPts val="0"/>
              </a:spcAft>
              <a:buClrTx/>
              <a:buSzTx/>
              <a:buFontTx/>
              <a:buNone/>
              <a:tabLst/>
              <a:defRPr sz="18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351585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355867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8"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6"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lnSpc>
                <a:spcPct val="110000"/>
              </a:lnSpc>
              <a:buFontTx/>
              <a:buNone/>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endParaRPr lang="pt-B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4" y="2774547"/>
            <a:ext cx="3080263"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9009252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754249"/>
          </a:xfrm>
        </p:spPr>
        <p:txBody>
          <a:bodyPr lIns="0">
            <a:noAutofit/>
          </a:bodyPr>
          <a:lstStyle>
            <a:lvl1pPr marL="0" indent="0">
              <a:lnSpc>
                <a:spcPct val="110000"/>
              </a:lnSpc>
              <a:buFontTx/>
              <a:buNone/>
              <a:defRPr sz="18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3118289"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688039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sp>
        <p:nvSpPr>
          <p:cNvPr id="24" name="Picture Placeholder 31">
            <a:extLst>
              <a:ext uri="{FF2B5EF4-FFF2-40B4-BE49-F238E27FC236}">
                <a16:creationId xmlns:a16="http://schemas.microsoft.com/office/drawing/2014/main" id="{96E70AE9-FB76-604B-A65C-598FA706A7D7}"/>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BF8C0C59-6ED8-2D48-AC15-EDF74BEAB43A}"/>
              </a:ext>
            </a:extLst>
          </p:cNvPr>
          <p:cNvSpPr>
            <a:spLocks noGrp="1"/>
          </p:cNvSpPr>
          <p:nvPr>
            <p:ph type="body" sz="quarter" idx="31" hasCustomPrompt="1"/>
          </p:nvPr>
        </p:nvSpPr>
        <p:spPr>
          <a:xfrm>
            <a:off x="910089"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27" name="Text Placeholder 2">
            <a:extLst>
              <a:ext uri="{FF2B5EF4-FFF2-40B4-BE49-F238E27FC236}">
                <a16:creationId xmlns:a16="http://schemas.microsoft.com/office/drawing/2014/main" id="{3E6314B7-065C-834C-A970-18D9159E830F}"/>
              </a:ext>
            </a:extLst>
          </p:cNvPr>
          <p:cNvSpPr>
            <a:spLocks noGrp="1"/>
          </p:cNvSpPr>
          <p:nvPr>
            <p:ph type="body" sz="quarter" idx="33" hasCustomPrompt="1"/>
          </p:nvPr>
        </p:nvSpPr>
        <p:spPr>
          <a:xfrm>
            <a:off x="910088"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Picture Placeholder 31">
            <a:extLst>
              <a:ext uri="{FF2B5EF4-FFF2-40B4-BE49-F238E27FC236}">
                <a16:creationId xmlns:a16="http://schemas.microsoft.com/office/drawing/2014/main" id="{96CC19F3-F173-CD42-86F2-D17DB0FED06F}"/>
              </a:ext>
            </a:extLst>
          </p:cNvPr>
          <p:cNvSpPr>
            <a:spLocks noGrp="1"/>
          </p:cNvSpPr>
          <p:nvPr>
            <p:ph type="pic" sz="quarter" idx="39" hasCustomPrompt="1"/>
          </p:nvPr>
        </p:nvSpPr>
        <p:spPr>
          <a:xfrm>
            <a:off x="9136570"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0" name="Text Placeholder 2">
            <a:extLst>
              <a:ext uri="{FF2B5EF4-FFF2-40B4-BE49-F238E27FC236}">
                <a16:creationId xmlns:a16="http://schemas.microsoft.com/office/drawing/2014/main" id="{B98CF99A-3EA3-EB40-BC93-51373A3B2F8B}"/>
              </a:ext>
            </a:extLst>
          </p:cNvPr>
          <p:cNvSpPr>
            <a:spLocks noGrp="1"/>
          </p:cNvSpPr>
          <p:nvPr>
            <p:ph type="body" sz="quarter" idx="40" hasCustomPrompt="1"/>
          </p:nvPr>
        </p:nvSpPr>
        <p:spPr>
          <a:xfrm>
            <a:off x="9136570"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31" name="Text Placeholder 2">
            <a:extLst>
              <a:ext uri="{FF2B5EF4-FFF2-40B4-BE49-F238E27FC236}">
                <a16:creationId xmlns:a16="http://schemas.microsoft.com/office/drawing/2014/main" id="{0BC8F4ED-5E68-2449-AD64-8F4F79A34ED9}"/>
              </a:ext>
            </a:extLst>
          </p:cNvPr>
          <p:cNvSpPr>
            <a:spLocks noGrp="1"/>
          </p:cNvSpPr>
          <p:nvPr>
            <p:ph type="body" sz="quarter" idx="41" hasCustomPrompt="1"/>
          </p:nvPr>
        </p:nvSpPr>
        <p:spPr>
          <a:xfrm>
            <a:off x="9136569"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2" name="Picture Placeholder 31">
            <a:extLst>
              <a:ext uri="{FF2B5EF4-FFF2-40B4-BE49-F238E27FC236}">
                <a16:creationId xmlns:a16="http://schemas.microsoft.com/office/drawing/2014/main" id="{93030644-BEAB-4A4D-96D8-83AF3883CF41}"/>
              </a:ext>
            </a:extLst>
          </p:cNvPr>
          <p:cNvSpPr>
            <a:spLocks noGrp="1"/>
          </p:cNvSpPr>
          <p:nvPr>
            <p:ph type="pic" sz="quarter" idx="42" hasCustomPrompt="1"/>
          </p:nvPr>
        </p:nvSpPr>
        <p:spPr>
          <a:xfrm>
            <a:off x="365854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Text Placeholder 2">
            <a:extLst>
              <a:ext uri="{FF2B5EF4-FFF2-40B4-BE49-F238E27FC236}">
                <a16:creationId xmlns:a16="http://schemas.microsoft.com/office/drawing/2014/main" id="{E28FEAD2-259D-E74D-8873-31B5EAC1E858}"/>
              </a:ext>
            </a:extLst>
          </p:cNvPr>
          <p:cNvSpPr>
            <a:spLocks noGrp="1"/>
          </p:cNvSpPr>
          <p:nvPr>
            <p:ph type="body" sz="quarter" idx="43" hasCustomPrompt="1"/>
          </p:nvPr>
        </p:nvSpPr>
        <p:spPr>
          <a:xfrm>
            <a:off x="365854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0" name="Text Placeholder 2">
            <a:extLst>
              <a:ext uri="{FF2B5EF4-FFF2-40B4-BE49-F238E27FC236}">
                <a16:creationId xmlns:a16="http://schemas.microsoft.com/office/drawing/2014/main" id="{33DA959B-5B2A-4C4E-BF5F-130477D3F8CE}"/>
              </a:ext>
            </a:extLst>
          </p:cNvPr>
          <p:cNvSpPr>
            <a:spLocks noGrp="1"/>
          </p:cNvSpPr>
          <p:nvPr>
            <p:ph type="body" sz="quarter" idx="44" hasCustomPrompt="1"/>
          </p:nvPr>
        </p:nvSpPr>
        <p:spPr>
          <a:xfrm>
            <a:off x="365854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41" name="Picture Placeholder 31">
            <a:extLst>
              <a:ext uri="{FF2B5EF4-FFF2-40B4-BE49-F238E27FC236}">
                <a16:creationId xmlns:a16="http://schemas.microsoft.com/office/drawing/2014/main" id="{68867C6A-7C54-894A-BC7D-E98DC5E4A431}"/>
              </a:ext>
            </a:extLst>
          </p:cNvPr>
          <p:cNvSpPr>
            <a:spLocks noGrp="1"/>
          </p:cNvSpPr>
          <p:nvPr>
            <p:ph type="pic" sz="quarter" idx="45" hasCustomPrompt="1"/>
          </p:nvPr>
        </p:nvSpPr>
        <p:spPr>
          <a:xfrm>
            <a:off x="6388114"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42" name="Text Placeholder 2">
            <a:extLst>
              <a:ext uri="{FF2B5EF4-FFF2-40B4-BE49-F238E27FC236}">
                <a16:creationId xmlns:a16="http://schemas.microsoft.com/office/drawing/2014/main" id="{611DAA6E-D53E-234D-AA4F-BB5F610D9025}"/>
              </a:ext>
            </a:extLst>
          </p:cNvPr>
          <p:cNvSpPr>
            <a:spLocks noGrp="1"/>
          </p:cNvSpPr>
          <p:nvPr>
            <p:ph type="body" sz="quarter" idx="46" hasCustomPrompt="1"/>
          </p:nvPr>
        </p:nvSpPr>
        <p:spPr>
          <a:xfrm>
            <a:off x="6388114" y="3778175"/>
            <a:ext cx="2145344" cy="2101926"/>
          </a:xfrm>
        </p:spPr>
        <p:txBody>
          <a:bodyPr lIns="0">
            <a:noAutofit/>
          </a:bodyPr>
          <a:lstStyle>
            <a:lvl1pPr marL="0" indent="0">
              <a:lnSpc>
                <a:spcPct val="110000"/>
              </a:lnSpc>
              <a:spcBef>
                <a:spcPts val="1000"/>
              </a:spcBef>
              <a:buFontTx/>
              <a:buNone/>
              <a:defRPr sz="18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p:txBody>
      </p:sp>
      <p:sp>
        <p:nvSpPr>
          <p:cNvPr id="43" name="Text Placeholder 2">
            <a:extLst>
              <a:ext uri="{FF2B5EF4-FFF2-40B4-BE49-F238E27FC236}">
                <a16:creationId xmlns:a16="http://schemas.microsoft.com/office/drawing/2014/main" id="{2CEA056E-C884-244F-9FA5-F52654E0C3AE}"/>
              </a:ext>
            </a:extLst>
          </p:cNvPr>
          <p:cNvSpPr>
            <a:spLocks noGrp="1"/>
          </p:cNvSpPr>
          <p:nvPr>
            <p:ph type="body" sz="quarter" idx="47" hasCustomPrompt="1"/>
          </p:nvPr>
        </p:nvSpPr>
        <p:spPr>
          <a:xfrm>
            <a:off x="6388113"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pic>
        <p:nvPicPr>
          <p:cNvPr id="18" name="Picture 17">
            <a:extLst>
              <a:ext uri="{FF2B5EF4-FFF2-40B4-BE49-F238E27FC236}">
                <a16:creationId xmlns:a16="http://schemas.microsoft.com/office/drawing/2014/main" id="{B360D5F2-95F3-8949-ACB9-17B5250328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382251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091374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endParaRPr lang="en-US"/>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3049324"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957774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Autofit/>
          </a:bodyPr>
          <a:lstStyle>
            <a:lvl1pPr marL="0" marR="0" indent="0" algn="l" defTabSz="914196" rtl="0" eaLnBrk="1" fontAlgn="auto" latinLnBrk="0" hangingPunct="1">
              <a:lnSpc>
                <a:spcPct val="110000"/>
              </a:lnSpc>
              <a:spcBef>
                <a:spcPts val="1000"/>
              </a:spcBef>
              <a:spcAft>
                <a:spcPts val="0"/>
              </a:spcAft>
              <a:buClrTx/>
              <a:buSzTx/>
              <a:buFontTx/>
              <a:buNone/>
              <a:tabLst/>
              <a:defRPr sz="18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306308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Tree>
    <p:extLst>
      <p:ext uri="{BB962C8B-B14F-4D97-AF65-F5344CB8AC3E}">
        <p14:creationId xmlns:p14="http://schemas.microsoft.com/office/powerpoint/2010/main" val="188025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Aenean lacinia </a:t>
            </a:r>
            <a:r>
              <a:rPr lang="en-US" err="1"/>
              <a:t>bibendum</a:t>
            </a:r>
            <a:r>
              <a:rPr lang="en-US"/>
              <a:t> </a:t>
            </a:r>
            <a:r>
              <a:rPr lang="en-US" err="1"/>
              <a:t>nulla</a:t>
            </a:r>
            <a:r>
              <a:rPr lang="en-US"/>
              <a:t> sed </a:t>
            </a:r>
            <a:r>
              <a:rPr lang="en-US" err="1"/>
              <a:t>consectetur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218776"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654853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10000"/>
              </a:lnSpc>
              <a:spcBef>
                <a:spcPts val="1000"/>
              </a:spcBef>
              <a:spcAft>
                <a:spcPts val="451"/>
              </a:spcAft>
              <a:buClrTx/>
              <a:buSzTx/>
              <a:buFontTx/>
              <a:buNone/>
              <a:tabLst/>
              <a:defRPr sz="18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3073002" cy="605466"/>
          </a:xfrm>
        </p:spPr>
        <p:txBody>
          <a:bodyPr vert="horz" lIns="0" tIns="0" rIns="0" bIns="0" rtlCol="0" anchor="t" anchorCtr="0">
            <a:noAutofit/>
          </a:bodyPr>
          <a:lstStyle>
            <a:lvl1pPr marL="0" indent="0">
              <a:buFontTx/>
              <a:buNone/>
              <a:defRPr lang="en-US" sz="240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255449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59493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95000"/>
            </a:schemeClr>
          </a:solidFill>
        </p:spPr>
        <p:txBody>
          <a:bodyPr anchor="t"/>
          <a:lstStyle>
            <a:lvl1pPr marL="0" indent="0" algn="ctr">
              <a:buNone/>
              <a:defRPr sz="18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1" name="Picture 10">
            <a:extLst>
              <a:ext uri="{FF2B5EF4-FFF2-40B4-BE49-F238E27FC236}">
                <a16:creationId xmlns:a16="http://schemas.microsoft.com/office/drawing/2014/main" id="{59921A3B-5CBC-D849-9A71-B24653983C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1928370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718602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A5C14B54-2883-A84E-B4E7-F67C5E8FB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2491288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95000"/>
            </a:schemeClr>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703BCE72-41A5-7F40-9E68-178F572607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663" y="98897"/>
            <a:ext cx="2041139" cy="542634"/>
          </a:xfrm>
          <a:prstGeom prst="rect">
            <a:avLst/>
          </a:prstGeom>
        </p:spPr>
      </p:pic>
    </p:spTree>
    <p:extLst>
      <p:ext uri="{BB962C8B-B14F-4D97-AF65-F5344CB8AC3E}">
        <p14:creationId xmlns:p14="http://schemas.microsoft.com/office/powerpoint/2010/main" val="545183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8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40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14407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4143F43-DA76-AB44-9CF6-DCC2E8313DBF}"/>
              </a:ext>
            </a:extLst>
          </p:cNvPr>
          <p:cNvSpPr>
            <a:spLocks noGrp="1"/>
          </p:cNvSpPr>
          <p:nvPr>
            <p:ph type="pic" sz="quarter" idx="26"/>
          </p:nvPr>
        </p:nvSpPr>
        <p:spPr>
          <a:xfrm>
            <a:off x="0" y="0"/>
            <a:ext cx="12192000" cy="6858000"/>
          </a:xfrm>
          <a:solidFill>
            <a:schemeClr val="bg1">
              <a:lumMod val="95000"/>
            </a:schemeClr>
          </a:solidFill>
        </p:spPr>
        <p:txBody>
          <a:bodyPr/>
          <a:lstStyle>
            <a:lvl1pPr>
              <a:defRPr>
                <a:solidFill>
                  <a:schemeClr val="bg1">
                    <a:lumMod val="75000"/>
                  </a:schemeClr>
                </a:solidFill>
              </a:defRPr>
            </a:lvl1pPr>
          </a:lstStyle>
          <a:p>
            <a:endParaRPr lang="en-US"/>
          </a:p>
        </p:txBody>
      </p:sp>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3959382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0253227" y="259428"/>
            <a:ext cx="1561196" cy="216854"/>
          </a:xfrm>
          <a:prstGeom prst="rect">
            <a:avLst/>
          </a:prstGeom>
        </p:spPr>
      </p:pic>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8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Tree>
    <p:extLst>
      <p:ext uri="{BB962C8B-B14F-4D97-AF65-F5344CB8AC3E}">
        <p14:creationId xmlns:p14="http://schemas.microsoft.com/office/powerpoint/2010/main" val="80988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p>
        </p:txBody>
      </p:sp>
      <p:sp>
        <p:nvSpPr>
          <p:cNvPr id="12" name="Content Placeholder 2"/>
          <p:cNvSpPr>
            <a:spLocks noGrp="1"/>
          </p:cNvSpPr>
          <p:nvPr>
            <p:ph sz="quarter" idx="13"/>
          </p:nvPr>
        </p:nvSpPr>
        <p:spPr>
          <a:xfrm>
            <a:off x="685800" y="2063396"/>
            <a:ext cx="5088714"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4"/>
          </p:nvPr>
        </p:nvSpPr>
        <p:spPr>
          <a:xfrm>
            <a:off x="5993971" y="2063396"/>
            <a:ext cx="5086538" cy="331118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22DC73-F065-42F5-A9F2-D90B2E42A0B3}" type="datetimeFigureOut">
              <a:rPr lang="en-US" dirty="0"/>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4041737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PPT-texture.jpg">
            <a:extLst>
              <a:ext uri="{FF2B5EF4-FFF2-40B4-BE49-F238E27FC236}">
                <a16:creationId xmlns:a16="http://schemas.microsoft.com/office/drawing/2014/main" id="{DC76ED32-4C43-CA44-8518-6CA3FADF83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sp>
        <p:nvSpPr>
          <p:cNvPr id="2" name="Title 1">
            <a:extLst>
              <a:ext uri="{FF2B5EF4-FFF2-40B4-BE49-F238E27FC236}">
                <a16:creationId xmlns:a16="http://schemas.microsoft.com/office/drawing/2014/main" id="{82B7F967-B8B7-DB46-8156-62A0A6454DEF}"/>
              </a:ext>
            </a:extLst>
          </p:cNvPr>
          <p:cNvSpPr>
            <a:spLocks noGrp="1"/>
          </p:cNvSpPr>
          <p:nvPr>
            <p:ph type="ctrTitle"/>
          </p:nvPr>
        </p:nvSpPr>
        <p:spPr>
          <a:xfrm>
            <a:off x="1524000" y="360399"/>
            <a:ext cx="9144000" cy="1931418"/>
          </a:xfrm>
        </p:spPr>
        <p:txBody>
          <a:bodyPr anchor="b"/>
          <a:lstStyle>
            <a:lvl1pPr algn="ctr">
              <a:defRPr sz="4500">
                <a:solidFill>
                  <a:schemeClr val="bg1"/>
                </a:solidFill>
                <a:latin typeface="Franklin Gothic Medium" panose="020B06030201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4A0C17F9-8E4A-C147-B564-C14BA3CB335C}"/>
              </a:ext>
            </a:extLst>
          </p:cNvPr>
          <p:cNvSpPr>
            <a:spLocks noGrp="1"/>
          </p:cNvSpPr>
          <p:nvPr>
            <p:ph type="subTitle" idx="1"/>
          </p:nvPr>
        </p:nvSpPr>
        <p:spPr>
          <a:xfrm>
            <a:off x="1524000" y="2466256"/>
            <a:ext cx="9144000" cy="1655762"/>
          </a:xfrm>
        </p:spPr>
        <p:txBody>
          <a:bodyPr/>
          <a:lstStyle>
            <a:lvl1pPr marL="0" indent="0" algn="ctr">
              <a:buNone/>
              <a:defRPr sz="1800">
                <a:solidFill>
                  <a:schemeClr val="bg1"/>
                </a:solidFill>
                <a:latin typeface="Franklin Gothic Book" panose="020B05030201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0" name="Rectangle 9">
            <a:extLst>
              <a:ext uri="{FF2B5EF4-FFF2-40B4-BE49-F238E27FC236}">
                <a16:creationId xmlns:a16="http://schemas.microsoft.com/office/drawing/2014/main" id="{EE1FEB70-CE68-FF47-BBA3-AC69A97646A4}"/>
              </a:ext>
            </a:extLst>
          </p:cNvPr>
          <p:cNvSpPr/>
          <p:nvPr userDrawn="1"/>
        </p:nvSpPr>
        <p:spPr>
          <a:xfrm>
            <a:off x="-105878" y="3745991"/>
            <a:ext cx="12406964" cy="25479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latin typeface="Franklin Gothic Std Condensed"/>
            </a:endParaRPr>
          </a:p>
        </p:txBody>
      </p:sp>
      <p:pic>
        <p:nvPicPr>
          <p:cNvPr id="13" name="Picture 12">
            <a:extLst>
              <a:ext uri="{FF2B5EF4-FFF2-40B4-BE49-F238E27FC236}">
                <a16:creationId xmlns:a16="http://schemas.microsoft.com/office/drawing/2014/main" id="{E2E7BF81-6572-4A45-B6F6-4B451698C8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14891" y="4677047"/>
            <a:ext cx="4177285" cy="724707"/>
          </a:xfrm>
          <a:prstGeom prst="rect">
            <a:avLst/>
          </a:prstGeom>
        </p:spPr>
      </p:pic>
    </p:spTree>
    <p:extLst>
      <p:ext uri="{BB962C8B-B14F-4D97-AF65-F5344CB8AC3E}">
        <p14:creationId xmlns:p14="http://schemas.microsoft.com/office/powerpoint/2010/main" val="3215808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900" decel="100000" fill="hold"/>
                                        <p:tgtEl>
                                          <p:spTgt spid="1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F6ED-F8DD-6940-9DED-685DA4D90E59}"/>
              </a:ext>
            </a:extLst>
          </p:cNvPr>
          <p:cNvSpPr>
            <a:spLocks noGrp="1"/>
          </p:cNvSpPr>
          <p:nvPr>
            <p:ph type="title" hasCustomPrompt="1"/>
          </p:nvPr>
        </p:nvSpPr>
        <p:spPr/>
        <p:txBody>
          <a:bodyPr/>
          <a:lstStyle>
            <a:lvl1pPr>
              <a:defRPr>
                <a:solidFill>
                  <a:schemeClr val="accent5">
                    <a:lumMod val="50000"/>
                  </a:schemeClr>
                </a:solidFill>
                <a:latin typeface="Franklin Gothic Medium" panose="020B06030201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C1C649D7-274E-F546-8163-467E8676EBA9}"/>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PT-texture.jpg">
            <a:extLst>
              <a:ext uri="{FF2B5EF4-FFF2-40B4-BE49-F238E27FC236}">
                <a16:creationId xmlns:a16="http://schemas.microsoft.com/office/drawing/2014/main" id="{F2F845A6-A9AD-D446-BCD2-F1FD3DDC5E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B21A2EF5-BE88-824C-8AE3-9C501E1B5FF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096426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5708-18BC-5F40-801A-4DB9AD81323C}"/>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A671667-F22D-D144-80C8-E52EE910ABE1}"/>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pic>
        <p:nvPicPr>
          <p:cNvPr id="8" name="Picture 7" descr="PPT-texture.jpg">
            <a:extLst>
              <a:ext uri="{FF2B5EF4-FFF2-40B4-BE49-F238E27FC236}">
                <a16:creationId xmlns:a16="http://schemas.microsoft.com/office/drawing/2014/main" id="{4AFCF72A-6D03-9448-8BCC-E85C70F8961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9" name="Slide Number Placeholder 5">
            <a:extLst>
              <a:ext uri="{FF2B5EF4-FFF2-40B4-BE49-F238E27FC236}">
                <a16:creationId xmlns:a16="http://schemas.microsoft.com/office/drawing/2014/main" id="{DCAB7E6B-5495-0241-A038-6C21CFFA7C7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19954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F2713-1A48-B94B-95E6-6F37511A53CB}"/>
              </a:ext>
            </a:extLst>
          </p:cNvPr>
          <p:cNvSpPr>
            <a:spLocks noGrp="1"/>
          </p:cNvSpPr>
          <p:nvPr>
            <p:ph type="title" hasCustomPrompt="1"/>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FDF074-7AE1-A743-ACB3-3D931D6BE6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327819-1F97-2741-AF77-3A95FD059D7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PPT-texture.jpg">
            <a:extLst>
              <a:ext uri="{FF2B5EF4-FFF2-40B4-BE49-F238E27FC236}">
                <a16:creationId xmlns:a16="http://schemas.microsoft.com/office/drawing/2014/main" id="{1BCD07BA-6B3E-F94B-BB07-CB83A233A58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0C2B9E53-A3F1-454D-A211-3370751BA5B6}"/>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296814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19C5-B79B-D849-97E7-6EC46CEAA27E}"/>
              </a:ext>
            </a:extLst>
          </p:cNvPr>
          <p:cNvSpPr>
            <a:spLocks noGrp="1"/>
          </p:cNvSpPr>
          <p:nvPr>
            <p:ph type="title" hasCustomPrompt="1"/>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412905-8B28-2449-90C7-6086C7451C8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DD5072-2EE5-F540-AE5A-C31917477B0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F04A7-D7B1-9B4B-8A15-476CF70147C2}"/>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F80BAB0-CD37-8744-87FF-22BA69E2407F}"/>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PPT-texture.jpg">
            <a:extLst>
              <a:ext uri="{FF2B5EF4-FFF2-40B4-BE49-F238E27FC236}">
                <a16:creationId xmlns:a16="http://schemas.microsoft.com/office/drawing/2014/main" id="{8C9957BD-6FB8-CE4E-81B0-FEB601A3412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2" name="Slide Number Placeholder 5">
            <a:extLst>
              <a:ext uri="{FF2B5EF4-FFF2-40B4-BE49-F238E27FC236}">
                <a16:creationId xmlns:a16="http://schemas.microsoft.com/office/drawing/2014/main" id="{38EEF599-9180-B645-B2F8-D917BF5217E9}"/>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70525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CBF95-00E0-924D-9D36-45D27100ADA3}"/>
              </a:ext>
            </a:extLst>
          </p:cNvPr>
          <p:cNvSpPr>
            <a:spLocks noGrp="1"/>
          </p:cNvSpPr>
          <p:nvPr>
            <p:ph type="title" hasCustomPrompt="1"/>
          </p:nvPr>
        </p:nvSpPr>
        <p:spPr/>
        <p:txBody>
          <a:bodyPr/>
          <a:lstStyle/>
          <a:p>
            <a:r>
              <a:rPr lang="en-US"/>
              <a:t>CLICK TO EDIT MASTER TITLE STYLE</a:t>
            </a:r>
          </a:p>
        </p:txBody>
      </p:sp>
      <p:pic>
        <p:nvPicPr>
          <p:cNvPr id="7" name="Picture 6" descr="PPT-texture.jpg">
            <a:extLst>
              <a:ext uri="{FF2B5EF4-FFF2-40B4-BE49-F238E27FC236}">
                <a16:creationId xmlns:a16="http://schemas.microsoft.com/office/drawing/2014/main" id="{5AF72BC0-B432-9546-963B-AE53016FF99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8" name="Slide Number Placeholder 5">
            <a:extLst>
              <a:ext uri="{FF2B5EF4-FFF2-40B4-BE49-F238E27FC236}">
                <a16:creationId xmlns:a16="http://schemas.microsoft.com/office/drawing/2014/main" id="{9BDC8D88-98CD-BB48-9969-F72E372A17FD}"/>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5706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PPT-texture.jpg">
            <a:extLst>
              <a:ext uri="{FF2B5EF4-FFF2-40B4-BE49-F238E27FC236}">
                <a16:creationId xmlns:a16="http://schemas.microsoft.com/office/drawing/2014/main" id="{87051692-6205-234D-A416-DD2AA8FCEB2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7" name="Slide Number Placeholder 5">
            <a:extLst>
              <a:ext uri="{FF2B5EF4-FFF2-40B4-BE49-F238E27FC236}">
                <a16:creationId xmlns:a16="http://schemas.microsoft.com/office/drawing/2014/main" id="{EEB5D4CD-47CD-A145-BD63-857AB8A91B7E}"/>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12919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551B4-6436-9142-A416-155D0B2754FE}"/>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E97498E-80F6-1141-8091-651A6A9BE92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A57C17-9DA2-0A45-8E7F-692E42492762}"/>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812B4591-B72E-CF41-9FCB-4109D2CCE5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8996DAE0-9EB4-8B47-8CD2-64EE24A16BC0}"/>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87550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E7597-0634-5444-821E-DD2259130E13}"/>
              </a:ext>
            </a:extLst>
          </p:cNvPr>
          <p:cNvSpPr>
            <a:spLocks noGrp="1"/>
          </p:cNvSpPr>
          <p:nvPr>
            <p:ph type="title" hasCustomPrompt="1"/>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AC49D9D-B691-0945-AADB-93A8C008289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2F30287C-C3B6-D442-81EA-6CDE290A6018}"/>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pic>
        <p:nvPicPr>
          <p:cNvPr id="9" name="Picture 8" descr="PPT-texture.jpg">
            <a:extLst>
              <a:ext uri="{FF2B5EF4-FFF2-40B4-BE49-F238E27FC236}">
                <a16:creationId xmlns:a16="http://schemas.microsoft.com/office/drawing/2014/main" id="{44808595-6AEC-4541-B0A9-9449DD8A6A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1891"/>
          <a:stretch/>
        </p:blipFill>
        <p:spPr>
          <a:xfrm>
            <a:off x="-9625" y="6321139"/>
            <a:ext cx="12201625" cy="546483"/>
          </a:xfrm>
          <a:prstGeom prst="rect">
            <a:avLst/>
          </a:prstGeom>
        </p:spPr>
      </p:pic>
      <p:sp>
        <p:nvSpPr>
          <p:cNvPr id="10" name="Slide Number Placeholder 5">
            <a:extLst>
              <a:ext uri="{FF2B5EF4-FFF2-40B4-BE49-F238E27FC236}">
                <a16:creationId xmlns:a16="http://schemas.microsoft.com/office/drawing/2014/main" id="{F699C251-946F-4B4A-B999-67CBFBCCDCAB}"/>
              </a:ext>
            </a:extLst>
          </p:cNvPr>
          <p:cNvSpPr>
            <a:spLocks noGrp="1"/>
          </p:cNvSpPr>
          <p:nvPr>
            <p:ph type="sldNum" sz="quarter" idx="12"/>
          </p:nvPr>
        </p:nvSpPr>
        <p:spPr>
          <a:xfrm>
            <a:off x="8610600" y="6356354"/>
            <a:ext cx="2743200" cy="365125"/>
          </a:xfrm>
          <a:prstGeom prst="rect">
            <a:avLst/>
          </a:prstGeom>
        </p:spPr>
        <p:txBody>
          <a:bodyPr/>
          <a:lstStyle>
            <a:lvl1pPr>
              <a:defRPr spc="75">
                <a:solidFill>
                  <a:schemeClr val="bg1"/>
                </a:solidFill>
              </a:defRPr>
            </a:lvl1pPr>
          </a:lstStyle>
          <a:p>
            <a:r>
              <a:rPr lang="en-US" err="1"/>
              <a:t>acenet.edu</a:t>
            </a:r>
            <a:endParaRPr lang="en-US"/>
          </a:p>
        </p:txBody>
      </p:sp>
    </p:spTree>
    <p:extLst>
      <p:ext uri="{BB962C8B-B14F-4D97-AF65-F5344CB8AC3E}">
        <p14:creationId xmlns:p14="http://schemas.microsoft.com/office/powerpoint/2010/main" val="349488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6BEA702-9B29-41CC-9BCC-3DF8A0D379FE}" type="datetimeFigureOut">
              <a:rPr lang="en-US" dirty="0"/>
              <a:t>6/11/2026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descr="PPT-texture.jpg">
            <a:extLst>
              <a:ext uri="{FF2B5EF4-FFF2-40B4-BE49-F238E27FC236}">
                <a16:creationId xmlns:a16="http://schemas.microsoft.com/office/drawing/2014/main" id="{EDC48DA5-CAE8-FE43-808C-E841689A973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6CC987F-7AB6-DD44-B0F6-1E7805E0EC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31604" y="2966761"/>
            <a:ext cx="5328793" cy="924479"/>
          </a:xfrm>
          <a:prstGeom prst="rect">
            <a:avLst/>
          </a:prstGeom>
        </p:spPr>
      </p:pic>
    </p:spTree>
    <p:extLst>
      <p:ext uri="{BB962C8B-B14F-4D97-AF65-F5344CB8AC3E}">
        <p14:creationId xmlns:p14="http://schemas.microsoft.com/office/powerpoint/2010/main" val="162393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7649AC-CB8F-4FF1-9A34-5861C74DD0A7}" type="datetimeFigureOut">
              <a:rPr lang="en-US" dirty="0"/>
              <a:t>6/11/2026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6/11/2026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p>
        </p:txBody>
      </p:sp>
      <p:sp>
        <p:nvSpPr>
          <p:cNvPr id="10" name="Content Placeholder 2"/>
          <p:cNvSpPr>
            <a:spLocks noGrp="1"/>
          </p:cNvSpPr>
          <p:nvPr>
            <p:ph sz="quarter" idx="13"/>
          </p:nvPr>
        </p:nvSpPr>
        <p:spPr>
          <a:xfrm>
            <a:off x="5046132" y="685800"/>
            <a:ext cx="6034375" cy="4688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6/11/2026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theme" Target="../theme/theme2.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theme" Target="../theme/theme3.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6/11/2026</a:t>
            </a:fld>
            <a:endParaRPr lang="en-U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22501716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173" rtl="0" eaLnBrk="1" latinLnBrk="0" hangingPunct="1">
        <a:lnSpc>
          <a:spcPct val="90000"/>
        </a:lnSpc>
        <a:spcBef>
          <a:spcPct val="0"/>
        </a:spcBef>
        <a:buNone/>
        <a:defRPr sz="4000" b="1" i="0" kern="1200" cap="all" spc="40" baseline="0">
          <a:solidFill>
            <a:schemeClr val="tx1"/>
          </a:solidFill>
          <a:latin typeface="Arial Narrow" panose="020B0604020202020204" pitchFamily="34" charset="0"/>
          <a:ea typeface="Noto Serif" panose="02020502060505020204" pitchFamily="18" charset="0"/>
          <a:cs typeface="Arial Narrow" panose="020B0604020202020204" pitchFamily="34"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8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40041-B1BA-744F-81BD-AD4290AC0D58}"/>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2731C5-97C4-7248-95AF-26CCC0B8B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65128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Lst>
  <p:hf hdr="0" ftr="0" dt="0"/>
  <p:txStyles>
    <p:titleStyle>
      <a:lvl1pPr algn="l" defTabSz="685800" rtl="0" eaLnBrk="1" latinLnBrk="0" hangingPunct="1">
        <a:lnSpc>
          <a:spcPct val="90000"/>
        </a:lnSpc>
        <a:spcBef>
          <a:spcPct val="0"/>
        </a:spcBef>
        <a:buNone/>
        <a:defRPr sz="3300" kern="1200">
          <a:solidFill>
            <a:schemeClr val="accent5">
              <a:lumMod val="50000"/>
            </a:schemeClr>
          </a:solidFill>
          <a:latin typeface="Franklin Gothic Medium" panose="020B0603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hyperlink" Target="https://fsapartners.ed.gov/knowledge-center/library/electronic-announcements/2026-03-30/school-notification-process-under-1994-and-2016-borrower-defense-repayment-regulations-34-cfr-685206c-and-34-cfr-68522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fsapartners.ed.gov/knowledge-center/library/electronic-announcements/2026-03-30/school-notification-process-under-1994-and-2016-borrower-defense-repayment-regulations-34-cfr-685206c-and-34-cfr-68522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s://www.ed.gov/about/news/press-release/us-department-of-education-launches-comprehensive-nationwide-federal-student-aid-fraud-prevention-effort"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hyperlink" Target="https://www.washingtonexaminer.com/tag/education/" TargetMode="External"/><Relationship Id="rId3" Type="http://schemas.openxmlformats.org/officeDocument/2006/relationships/image" Target="../media/image3.jpeg"/><Relationship Id="rId7" Type="http://schemas.openxmlformats.org/officeDocument/2006/relationships/hyperlink" Target="https://urldefense.com/v3/__https:/linkprotect.cudasvc.com/url?a=https*3a*2f*2fwww.federalregister.gov*2fdocuments*2f2026*2f04*2f20*2f2026-07666*2faccountability-in-higher-education-and-access-through-demand-driven-workforce-pell-student-tuition&amp;c=E,1,R8SDYlC0OYd7lmVSjGJ1XgosQfAFHXQb9Z8bM7AB1xY0lREcbJHtu1zTAGvJWGdPKyj-DJGbygLlhG3FZoSc2FVfxuD6tkNQakMf_-GP8In4UjQZeeM,&amp;typo=1__;JSUlJSUlJSUl!!F0Stn7g!HjFC_EuxYtACJ-rbmWV4r6Qx4om6PopE6iL_n_8iZd2nMwXUN7hkVt-bnDihJWA5qM5Ap6D7oBO4QgbEb8ld$" TargetMode="Externa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hyperlink" Target="https://www.washingtonexaminer.com/tag/debt/" TargetMode="External"/><Relationship Id="rId5" Type="http://schemas.openxmlformats.org/officeDocument/2006/relationships/hyperlink" Target="https://www.washingtonexaminer.com/tag/student-loans/" TargetMode="External"/><Relationship Id="rId4" Type="http://schemas.openxmlformats.org/officeDocument/2006/relationships/hyperlink" Target="https://www.washingtonexaminer.com/tag/trump-administration/" TargetMode="External"/><Relationship Id="rId9" Type="http://schemas.openxmlformats.org/officeDocument/2006/relationships/hyperlink" Target="https://urldefense.com/v3/__https:/linkprotect.cudasvc.com/url?a=https*3a*2f*2fwww.aei.org*2feducation*2fstudents-shouldnt-take-on-debt-for-low-performing-cosmetology-schools*2f&amp;c=E,1,_hgrm3BeI8PqDwwhlhitgFkG_10l3yqURDw2swswIYU9hFFsdJ7JjN8XHIVbHSzrzDLCh8ioihf6G41RMXAnrZ3RFGIMWR_2saPHFYpcG5kKv2F3&amp;typo=1__;JSUlJSUl!!F0Stn7g!HjFC_EuxYtACJ-rbmWV4r6Qx4om6PopE6iL_n_8iZd2nMwXUN7hkVt-bnDihJWA5qM5Ap6D7oBO4QvEo0b_P$"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urldefense.com/v3/__https:/linkprotect.cudasvc.com/url?a=https*3a*2f*2fpapers.ssrn.com*2fsol3*2fpapers.cfm*3fabstract_id*3d5282678&amp;c=E,1,SsqWaRtAOtsGxpqsH8zVPaWgnC_nKJPh-f8ANgzD9bKjZIEIX2DLjKR5hhzxX7kICqoREDkG0n4ke23mb-g0MnWtTj5_yDwezM4mATmIYdS_WGNBb3ppKg,,&amp;typo=1__;JSUlJSUlJQ!!F0Stn7g!HjFC_EuxYtACJ-rbmWV4r6Qx4om6PopE6iL_n_8iZd2nMwXUN7hkVt-bnDihJWA5qM5Ap6D7oBO4QtCpMfq_$" TargetMode="External"/><Relationship Id="rId3" Type="http://schemas.openxmlformats.org/officeDocument/2006/relationships/image" Target="../media/image18.jpeg"/><Relationship Id="rId7" Type="http://schemas.openxmlformats.org/officeDocument/2006/relationships/hyperlink" Target="https://urldefense.com/v3/__https:/linkprotect.cudasvc.com/url?a=https*3a*2f*2fwww.nber.org*2fpapers*2fw33936&amp;c=E,1,l_-9bokv1sepCbVzjzYWTzZi_-G_zs74e46YqDFNl5j4cpOcRNl3jYCfZglRIDSD4QKpC5oHuDjI7WEh-e0-zPBOc0u3hjG2iddwBI1aNVinTdVNwYZxgxdV3vx8&amp;typo=1__;JSUlJSU!!F0Stn7g!HjFC_EuxYtACJ-rbmWV4r6Qx4om6PopE6iL_n_8iZd2nMwXUN7hkVt-bnDihJWA5qM5Ap6D7oBO4QupYMT7S$"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urldefense.com/v3/__https:/linkprotect.cudasvc.com/url?a=https*3a*2f*2fwww.wvbbc.com*2fLicense-Services*2fHow-To-Become-Licensed&amp;c=E,1,AASiFSEPdVIZqDbEkXeZQr5puvBxtPtVhPuQAPYltDM4lL_QqtATvQSr8DF9IqYVTaE6sLnkmI0FHJR-x2GtiXV1oTEaFwYH5aB9jjEBq2g4&amp;typo=1__;JSUlJSU!!F0Stn7g!HjFC_EuxYtACJ-rbmWV4r6Qx4om6PopE6iL_n_8iZd2nMwXUN7hkVt-bnDihJWA5qM5Ap6D7oBO4Qpl8_kp4$" TargetMode="External"/><Relationship Id="rId5" Type="http://schemas.openxmlformats.org/officeDocument/2006/relationships/hyperlink" Target="https://urldefense.com/v3/__https:/govdocs.nebraska.gov/epubs/H8310/R172.0037-2020.pdf__;!!F0Stn7g!HjFC_EuxYtACJ-rbmWV4r6Qx4om6PopE6iL_n_8iZd2nMwXUN7hkVt-bnDihJWA5qM5Ap6D7oBO4Qm9qvQ_J$" TargetMode="External"/><Relationship Id="rId4" Type="http://schemas.openxmlformats.org/officeDocument/2006/relationships/hyperlink" Target="https://urldefense.com/v3/__https:/linkprotect.cudasvc.com/url?a=https*3a*2f*2fwww.aei.org*2feducation*2flow-earning-degrees-will-soon-lose-access-to-federal-loans-is-yours-on-the-list*2f&amp;c=E,1,T5gLUcSUbJ15hR4XzzG0lIfBmS4vNiUB7jIVjK6e4mtZl4g0Gxi_srBWcz7ErWI7GeVCHQcmmquIGoahM-AxTkt03BTeecoIAqM2wCtMeaQAkkPR1pK55Se6zA,,&amp;typo=1__;JSUlJSUl!!F0Stn7g!HjFC_EuxYtACJ-rbmWV4r6Qx4om6PopE6iL_n_8iZd2nMwXUN7hkVt-bnDihJWA5qM5Ap6D7oBO4QkO-N6V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urldefense.com/v3/__https:/www.hup.harvard.edu/books/9780674295421__;!!F0Stn7g!HjFC_EuxYtACJ-rbmWV4r6Qx4om6PopE6iL_n_8iZd2nMwXUN7hkVt-bnDihJWA5qM5Ap6D7oBO4QtRjQ-Dz$" TargetMode="External"/><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s://urldefense.com/v3/__https:/www.cbc.ca/news/canada/british-columbia/beauty-industry-regulation-bc-1.5367369__;!!F0Stn7g!HjFC_EuxYtACJ-rbmWV4r6Qx4om6PopE6iL_n_8iZd2nMwXUN7hkVt-bnDihJWA5qM5Ap6D7oBO4QiGED4VQ$" TargetMode="External"/><Relationship Id="rId5" Type="http://schemas.openxmlformats.org/officeDocument/2006/relationships/hyperlink" Target="https://urldefense.com/v3/__https:/linkprotect.cudasvc.com/url?a=https*3a*2f*2fwww.mercatus.org*2fresearch*2fstate-testimonies*2ftrimming-barber-and-cosmetologist-regulation-will-not-harm-consumers&amp;c=E,1,g59me_r58h4WdA7fs0wXBsrLkI7Uip4mk1DtbI4t-AngGcs7FqvMpYPtJZNvhgwjJxCUuf_HMNXUbbrq-oRxhIt61szQj1Jyk722uDXdG6ZP8u6C44_wXcS1Wrf1&amp;typo=1__;JSUlJSUl!!F0Stn7g!HjFC_EuxYtACJ-rbmWV4r6Qx4om6PopE6iL_n_8iZd2nMwXUN7hkVt-bnDihJWA5qM5Ap6D7oBO4QoRTiWPe$" TargetMode="External"/><Relationship Id="rId4" Type="http://schemas.openxmlformats.org/officeDocument/2006/relationships/hyperlink" Target="https://urldefense.com/v3/__https:/le.utah.gov/*2025/bills/static/SB0330.html__;fg!!F0Stn7g!HjFC_EuxYtACJ-rbmWV4r6Qx4om6PopE6iL_n_8iZd2nMwXUN7hkVt-bnDihJWA5qM5Ap6D7oBO4QgBYqaT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9F28A-93FB-4DB7-9873-EC9D8ACBEB18}"/>
              </a:ext>
            </a:extLst>
          </p:cNvPr>
          <p:cNvSpPr>
            <a:spLocks noGrp="1"/>
          </p:cNvSpPr>
          <p:nvPr>
            <p:ph type="ctrTitle"/>
          </p:nvPr>
        </p:nvSpPr>
        <p:spPr>
          <a:xfrm rot="21420000">
            <a:off x="5157471" y="717569"/>
            <a:ext cx="5156271" cy="3100887"/>
          </a:xfrm>
        </p:spPr>
        <p:txBody>
          <a:bodyPr>
            <a:noAutofit/>
          </a:bodyPr>
          <a:lstStyle/>
          <a:p>
            <a:pPr algn="ctr"/>
            <a:r>
              <a:rPr lang="en-US" sz="4400">
                <a:solidFill>
                  <a:srgbClr val="680808"/>
                </a:solidFill>
              </a:rPr>
              <a:t>Federal</a:t>
            </a:r>
            <a:br>
              <a:rPr lang="en-US" sz="4400">
                <a:solidFill>
                  <a:srgbClr val="680808"/>
                </a:solidFill>
              </a:rPr>
            </a:br>
            <a:r>
              <a:rPr lang="en-US" sz="4400">
                <a:solidFill>
                  <a:srgbClr val="680808"/>
                </a:solidFill>
              </a:rPr>
              <a:t>legislative</a:t>
            </a:r>
            <a:br>
              <a:rPr lang="en-US" sz="4400">
                <a:solidFill>
                  <a:srgbClr val="680808"/>
                </a:solidFill>
              </a:rPr>
            </a:br>
            <a:r>
              <a:rPr lang="en-US" sz="4400">
                <a:solidFill>
                  <a:srgbClr val="680808"/>
                </a:solidFill>
              </a:rPr>
              <a:t>&amp; </a:t>
            </a:r>
            <a:br>
              <a:rPr lang="en-US" sz="4400">
                <a:solidFill>
                  <a:srgbClr val="680808"/>
                </a:solidFill>
              </a:rPr>
            </a:br>
            <a:r>
              <a:rPr lang="en-US" sz="4400">
                <a:solidFill>
                  <a:srgbClr val="680808"/>
                </a:solidFill>
              </a:rPr>
              <a:t>Regulatory </a:t>
            </a:r>
            <a:br>
              <a:rPr lang="en-US" sz="4400">
                <a:solidFill>
                  <a:srgbClr val="680808"/>
                </a:solidFill>
              </a:rPr>
            </a:br>
            <a:r>
              <a:rPr lang="en-US" sz="4400">
                <a:solidFill>
                  <a:srgbClr val="680808"/>
                </a:solidFill>
              </a:rPr>
              <a:t>Update</a:t>
            </a:r>
          </a:p>
        </p:txBody>
      </p:sp>
      <p:sp>
        <p:nvSpPr>
          <p:cNvPr id="5" name="TextBox 4">
            <a:extLst>
              <a:ext uri="{FF2B5EF4-FFF2-40B4-BE49-F238E27FC236}">
                <a16:creationId xmlns:a16="http://schemas.microsoft.com/office/drawing/2014/main" id="{78566011-9050-403C-A110-116FA5B0B924}"/>
              </a:ext>
            </a:extLst>
          </p:cNvPr>
          <p:cNvSpPr txBox="1"/>
          <p:nvPr/>
        </p:nvSpPr>
        <p:spPr>
          <a:xfrm rot="21444703">
            <a:off x="5514936" y="5114260"/>
            <a:ext cx="234936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rPr>
              <a:t>Thursday, </a:t>
            </a:r>
            <a:r>
              <a:rPr lang="en-US" dirty="0">
                <a:solidFill>
                  <a:prstClr val="white"/>
                </a:solidFill>
                <a:latin typeface="Impact" panose="020B0806030902050204"/>
              </a:rPr>
              <a:t>June 11, 2026</a:t>
            </a:r>
            <a:endParaRPr kumimoji="0" lang="en-US" sz="1800" b="0" i="0" u="none" strike="noStrike" kern="1200" cap="none" spc="0" normalizeH="0" baseline="0" noProof="0" dirty="0">
              <a:ln>
                <a:noFill/>
              </a:ln>
              <a:solidFill>
                <a:prstClr val="white"/>
              </a:solidFill>
              <a:effectLst/>
              <a:uLnTx/>
              <a:uFillTx/>
              <a:latin typeface="Impact" panose="020B0806030902050204"/>
              <a:ea typeface="+mn-ea"/>
              <a:cs typeface="+mn-cs"/>
            </a:endParaRPr>
          </a:p>
        </p:txBody>
      </p:sp>
      <p:pic>
        <p:nvPicPr>
          <p:cNvPr id="6" name="Picture 5">
            <a:extLst>
              <a:ext uri="{FF2B5EF4-FFF2-40B4-BE49-F238E27FC236}">
                <a16:creationId xmlns:a16="http://schemas.microsoft.com/office/drawing/2014/main" id="{A2C51650-68C6-4B64-B496-9CCDD79D2476}"/>
              </a:ext>
            </a:extLst>
          </p:cNvPr>
          <p:cNvPicPr>
            <a:picLocks noChangeAspect="1"/>
          </p:cNvPicPr>
          <p:nvPr/>
        </p:nvPicPr>
        <p:blipFill>
          <a:blip r:embed="rId2"/>
          <a:stretch>
            <a:fillRect/>
          </a:stretch>
        </p:blipFill>
        <p:spPr>
          <a:xfrm rot="21412578">
            <a:off x="939876" y="1866013"/>
            <a:ext cx="3486150" cy="1209675"/>
          </a:xfrm>
          <a:prstGeom prst="rect">
            <a:avLst/>
          </a:prstGeom>
        </p:spPr>
      </p:pic>
      <p:pic>
        <p:nvPicPr>
          <p:cNvPr id="4" name="Picture 3">
            <a:extLst>
              <a:ext uri="{FF2B5EF4-FFF2-40B4-BE49-F238E27FC236}">
                <a16:creationId xmlns:a16="http://schemas.microsoft.com/office/drawing/2014/main" id="{668D5A05-95E0-CF20-A9E8-945A0612FDA5}"/>
              </a:ext>
            </a:extLst>
          </p:cNvPr>
          <p:cNvPicPr>
            <a:picLocks noChangeAspect="1"/>
          </p:cNvPicPr>
          <p:nvPr/>
        </p:nvPicPr>
        <p:blipFill>
          <a:blip r:embed="rId3"/>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3711186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98276E2-D1FF-3DE9-783B-ABB2778A4A29}"/>
            </a:ext>
          </a:extLst>
        </p:cNvPr>
        <p:cNvGrpSpPr/>
        <p:nvPr/>
      </p:nvGrpSpPr>
      <p:grpSpPr>
        <a:xfrm>
          <a:off x="0" y="0"/>
          <a:ext cx="0" cy="0"/>
          <a:chOff x="0" y="0"/>
          <a:chExt cx="0" cy="0"/>
        </a:xfrm>
      </p:grpSpPr>
      <p:pic>
        <p:nvPicPr>
          <p:cNvPr id="49" name="Picture 4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1" name="Group 5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2" name="Rectangle 5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4" name="Rectangle 5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7760F207-04C1-E316-9F12-D18EE5B14680}"/>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3064490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206771C-6C3D-E110-35A0-80385E9CD1F9}"/>
            </a:ext>
          </a:extLst>
        </p:cNvPr>
        <p:cNvGrpSpPr/>
        <p:nvPr/>
      </p:nvGrpSpPr>
      <p:grpSpPr>
        <a:xfrm>
          <a:off x="0" y="0"/>
          <a:ext cx="0" cy="0"/>
          <a:chOff x="0" y="0"/>
          <a:chExt cx="0" cy="0"/>
        </a:xfrm>
      </p:grpSpPr>
      <p:pic>
        <p:nvPicPr>
          <p:cNvPr id="59" name="Picture 5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1" name="Group 6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62" name="Rectangle 6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64" name="Rectangle 6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60CA7DA6-2FE5-C36A-337B-4DB7B9CAD0DD}"/>
              </a:ext>
            </a:extLst>
          </p:cNvPr>
          <p:cNvPicPr>
            <a:picLocks noChangeAspect="1"/>
          </p:cNvPicPr>
          <p:nvPr/>
        </p:nvPicPr>
        <p:blipFill>
          <a:blip r:embed="rId4"/>
          <a:srcRect b="443"/>
          <a:stretch>
            <a:fillRect/>
          </a:stretch>
        </p:blipFill>
        <p:spPr>
          <a:xfrm>
            <a:off x="20" y="10"/>
            <a:ext cx="12191980" cy="6857990"/>
          </a:xfrm>
          <a:prstGeom prst="rect">
            <a:avLst/>
          </a:prstGeom>
        </p:spPr>
      </p:pic>
    </p:spTree>
    <p:extLst>
      <p:ext uri="{BB962C8B-B14F-4D97-AF65-F5344CB8AC3E}">
        <p14:creationId xmlns:p14="http://schemas.microsoft.com/office/powerpoint/2010/main" val="2972396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4A6AFC7-C37A-8079-81C2-B220EB6FE87D}"/>
            </a:ext>
          </a:extLst>
        </p:cNvPr>
        <p:cNvGrpSpPr/>
        <p:nvPr/>
      </p:nvGrpSpPr>
      <p:grpSpPr>
        <a:xfrm>
          <a:off x="0" y="0"/>
          <a:ext cx="0" cy="0"/>
          <a:chOff x="0" y="0"/>
          <a:chExt cx="0" cy="0"/>
        </a:xfrm>
      </p:grpSpPr>
      <p:pic>
        <p:nvPicPr>
          <p:cNvPr id="69" name="Picture 6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1" name="Group 7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72" name="Rectangle 7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74" name="Rectangle 7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E0B1E024-4ECB-1061-9378-180FCCB629CF}"/>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2916314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E54C7DD-78DF-EC0D-74D2-DDEE48BD14FD}"/>
            </a:ext>
          </a:extLst>
        </p:cNvPr>
        <p:cNvGrpSpPr/>
        <p:nvPr/>
      </p:nvGrpSpPr>
      <p:grpSpPr>
        <a:xfrm>
          <a:off x="0" y="0"/>
          <a:ext cx="0" cy="0"/>
          <a:chOff x="0" y="0"/>
          <a:chExt cx="0" cy="0"/>
        </a:xfrm>
      </p:grpSpPr>
      <p:pic>
        <p:nvPicPr>
          <p:cNvPr id="79" name="Picture 7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1" name="Group 8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82" name="Rectangle 8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4" name="Rectangle 8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93EC636C-7DAE-85F5-F259-4A56E7991885}"/>
              </a:ext>
            </a:extLst>
          </p:cNvPr>
          <p:cNvPicPr>
            <a:picLocks noChangeAspect="1"/>
          </p:cNvPicPr>
          <p:nvPr/>
        </p:nvPicPr>
        <p:blipFill>
          <a:blip r:embed="rId4"/>
          <a:srcRect r="444"/>
          <a:stretch>
            <a:fillRect/>
          </a:stretch>
        </p:blipFill>
        <p:spPr>
          <a:xfrm>
            <a:off x="20" y="10"/>
            <a:ext cx="12191980" cy="6857990"/>
          </a:xfrm>
          <a:prstGeom prst="rect">
            <a:avLst/>
          </a:prstGeom>
        </p:spPr>
      </p:pic>
    </p:spTree>
    <p:extLst>
      <p:ext uri="{BB962C8B-B14F-4D97-AF65-F5344CB8AC3E}">
        <p14:creationId xmlns:p14="http://schemas.microsoft.com/office/powerpoint/2010/main" val="1015396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301B41E-98BB-2C31-A587-44E2CDA842BB}"/>
            </a:ext>
          </a:extLst>
        </p:cNvPr>
        <p:cNvGrpSpPr/>
        <p:nvPr/>
      </p:nvGrpSpPr>
      <p:grpSpPr>
        <a:xfrm>
          <a:off x="0" y="0"/>
          <a:ext cx="0" cy="0"/>
          <a:chOff x="0" y="0"/>
          <a:chExt cx="0" cy="0"/>
        </a:xfrm>
      </p:grpSpPr>
      <p:pic>
        <p:nvPicPr>
          <p:cNvPr id="89" name="Picture 8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91" name="Group 9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92" name="Rectangle 9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94" name="Rectangle 9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C236B4B5-910C-8076-32A6-FE10E4CE9330}"/>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3721428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8FE4F26-77DA-FC62-3184-2FC066721949}"/>
            </a:ext>
          </a:extLst>
        </p:cNvPr>
        <p:cNvGrpSpPr/>
        <p:nvPr/>
      </p:nvGrpSpPr>
      <p:grpSpPr>
        <a:xfrm>
          <a:off x="0" y="0"/>
          <a:ext cx="0" cy="0"/>
          <a:chOff x="0" y="0"/>
          <a:chExt cx="0" cy="0"/>
        </a:xfrm>
      </p:grpSpPr>
      <p:pic>
        <p:nvPicPr>
          <p:cNvPr id="99" name="Picture 9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1" name="Group 10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02" name="Rectangle 10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4" name="Rectangle 10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12319FD0-90C2-3A4A-8F4E-A22938BED0FD}"/>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1851753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40FEE17-A23E-5ECC-D189-2F28DA94CE45}"/>
            </a:ext>
          </a:extLst>
        </p:cNvPr>
        <p:cNvGrpSpPr/>
        <p:nvPr/>
      </p:nvGrpSpPr>
      <p:grpSpPr>
        <a:xfrm>
          <a:off x="0" y="0"/>
          <a:ext cx="0" cy="0"/>
          <a:chOff x="0" y="0"/>
          <a:chExt cx="0" cy="0"/>
        </a:xfrm>
      </p:grpSpPr>
      <p:pic>
        <p:nvPicPr>
          <p:cNvPr id="109" name="Picture 10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1" name="Group 11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2" name="Rectangle 11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14" name="Rectangle 11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9F3992B7-DA49-1F90-DFEE-BBF3CE293E0A}"/>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5496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08F33B7-5A45-7F3B-B048-B6B29BBB1AF5}"/>
            </a:ext>
          </a:extLst>
        </p:cNvPr>
        <p:cNvGrpSpPr/>
        <p:nvPr/>
      </p:nvGrpSpPr>
      <p:grpSpPr>
        <a:xfrm>
          <a:off x="0" y="0"/>
          <a:ext cx="0" cy="0"/>
          <a:chOff x="0" y="0"/>
          <a:chExt cx="0" cy="0"/>
        </a:xfrm>
      </p:grpSpPr>
      <p:pic>
        <p:nvPicPr>
          <p:cNvPr id="119" name="Picture 11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21" name="Group 12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2" name="Rectangle 12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24" name="Rectangle 12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9BAF3E38-315F-0D20-FAAA-4A5048123254}"/>
              </a:ext>
            </a:extLst>
          </p:cNvPr>
          <p:cNvPicPr>
            <a:picLocks noChangeAspect="1"/>
          </p:cNvPicPr>
          <p:nvPr/>
        </p:nvPicPr>
        <p:blipFill>
          <a:blip r:embed="rId4"/>
          <a:srcRect t="442"/>
          <a:stretch>
            <a:fillRect/>
          </a:stretch>
        </p:blipFill>
        <p:spPr>
          <a:xfrm>
            <a:off x="20" y="10"/>
            <a:ext cx="12191980" cy="6857990"/>
          </a:xfrm>
          <a:prstGeom prst="rect">
            <a:avLst/>
          </a:prstGeom>
        </p:spPr>
      </p:pic>
    </p:spTree>
    <p:extLst>
      <p:ext uri="{BB962C8B-B14F-4D97-AF65-F5344CB8AC3E}">
        <p14:creationId xmlns:p14="http://schemas.microsoft.com/office/powerpoint/2010/main" val="181670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B8E2DDB-4A99-EECD-754D-462CBCB261B1}"/>
            </a:ext>
          </a:extLst>
        </p:cNvPr>
        <p:cNvGrpSpPr/>
        <p:nvPr/>
      </p:nvGrpSpPr>
      <p:grpSpPr>
        <a:xfrm>
          <a:off x="0" y="0"/>
          <a:ext cx="0" cy="0"/>
          <a:chOff x="0" y="0"/>
          <a:chExt cx="0" cy="0"/>
        </a:xfrm>
      </p:grpSpPr>
      <p:pic>
        <p:nvPicPr>
          <p:cNvPr id="129" name="Picture 12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1" name="Group 13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32" name="Rectangle 13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4" name="Rectangle 13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61A7C472-9F87-F5BD-45DD-10FF85B4863A}"/>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2289265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BC6FF4E-22D6-F28A-E906-17084A33F96B}"/>
            </a:ext>
          </a:extLst>
        </p:cNvPr>
        <p:cNvGrpSpPr/>
        <p:nvPr/>
      </p:nvGrpSpPr>
      <p:grpSpPr>
        <a:xfrm>
          <a:off x="0" y="0"/>
          <a:ext cx="0" cy="0"/>
          <a:chOff x="0" y="0"/>
          <a:chExt cx="0" cy="0"/>
        </a:xfrm>
      </p:grpSpPr>
      <p:pic>
        <p:nvPicPr>
          <p:cNvPr id="139" name="Picture 13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1" name="Group 14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42" name="Rectangle 14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4" name="Rectangle 14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24D10160-D690-F748-55A1-6FF4EA332550}"/>
              </a:ext>
            </a:extLst>
          </p:cNvPr>
          <p:cNvPicPr>
            <a:picLocks noChangeAspect="1"/>
          </p:cNvPicPr>
          <p:nvPr/>
        </p:nvPicPr>
        <p:blipFill>
          <a:blip r:embed="rId4"/>
          <a:srcRect r="1334"/>
          <a:stretch>
            <a:fillRect/>
          </a:stretch>
        </p:blipFill>
        <p:spPr>
          <a:xfrm>
            <a:off x="20" y="10"/>
            <a:ext cx="12191980" cy="6857990"/>
          </a:xfrm>
          <a:prstGeom prst="rect">
            <a:avLst/>
          </a:prstGeom>
        </p:spPr>
      </p:pic>
    </p:spTree>
    <p:extLst>
      <p:ext uri="{BB962C8B-B14F-4D97-AF65-F5344CB8AC3E}">
        <p14:creationId xmlns:p14="http://schemas.microsoft.com/office/powerpoint/2010/main" val="3660506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C7D74-9FAE-48E5-A729-1A7BB69F6930}"/>
              </a:ext>
            </a:extLst>
          </p:cNvPr>
          <p:cNvSpPr>
            <a:spLocks noGrp="1"/>
          </p:cNvSpPr>
          <p:nvPr>
            <p:ph type="title"/>
          </p:nvPr>
        </p:nvSpPr>
        <p:spPr/>
        <p:txBody>
          <a:bodyPr/>
          <a:lstStyle/>
          <a:p>
            <a:r>
              <a:rPr lang="en-US">
                <a:solidFill>
                  <a:srgbClr val="680808"/>
                </a:solidFill>
              </a:rPr>
              <a:t>AGENDA</a:t>
            </a:r>
          </a:p>
        </p:txBody>
      </p:sp>
      <p:sp>
        <p:nvSpPr>
          <p:cNvPr id="3" name="Content Placeholder 2">
            <a:extLst>
              <a:ext uri="{FF2B5EF4-FFF2-40B4-BE49-F238E27FC236}">
                <a16:creationId xmlns:a16="http://schemas.microsoft.com/office/drawing/2014/main" id="{7467F433-563E-4176-9E84-A1F1CF0E4476}"/>
              </a:ext>
            </a:extLst>
          </p:cNvPr>
          <p:cNvSpPr>
            <a:spLocks noGrp="1"/>
          </p:cNvSpPr>
          <p:nvPr>
            <p:ph sz="quarter" idx="13"/>
          </p:nvPr>
        </p:nvSpPr>
        <p:spPr>
          <a:xfrm>
            <a:off x="481759" y="2091741"/>
            <a:ext cx="10780973" cy="3260844"/>
          </a:xfrm>
        </p:spPr>
        <p:txBody>
          <a:bodyPr>
            <a:normAutofit/>
          </a:bodyPr>
          <a:lstStyle/>
          <a:p>
            <a:pPr marL="0" lvl="0" indent="0" algn="ctr">
              <a:lnSpc>
                <a:spcPct val="100000"/>
              </a:lnSpc>
              <a:spcBef>
                <a:spcPts val="0"/>
              </a:spcBef>
              <a:buClrTx/>
              <a:buSzTx/>
              <a:buNone/>
            </a:pPr>
            <a:r>
              <a:rPr lang="en-US" sz="26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Department of Education </a:t>
            </a:r>
          </a:p>
          <a:p>
            <a:pPr marL="0" lvl="0" indent="0" algn="ctr">
              <a:lnSpc>
                <a:spcPct val="100000"/>
              </a:lnSpc>
              <a:spcBef>
                <a:spcPts val="0"/>
              </a:spcBef>
              <a:buClrTx/>
              <a:buSzTx/>
              <a:buNone/>
            </a:pPr>
            <a:r>
              <a:rPr lang="en-US" sz="26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Student Loan Reduction for Less Than Full Time Enrollment Webinar</a:t>
            </a:r>
          </a:p>
          <a:p>
            <a:pPr marL="0" lvl="0" indent="0" algn="ctr">
              <a:lnSpc>
                <a:spcPct val="100000"/>
              </a:lnSpc>
              <a:spcBef>
                <a:spcPts val="0"/>
              </a:spcBef>
              <a:buClrTx/>
              <a:buSzTx/>
              <a:buNone/>
            </a:pPr>
            <a:r>
              <a:rPr lang="en-US" sz="26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&amp;</a:t>
            </a:r>
          </a:p>
          <a:p>
            <a:pPr marL="0" lvl="0" indent="0" algn="ctr">
              <a:lnSpc>
                <a:spcPct val="100000"/>
              </a:lnSpc>
              <a:spcBef>
                <a:spcPts val="0"/>
              </a:spcBef>
              <a:buClrTx/>
              <a:buSzTx/>
              <a:buNone/>
            </a:pPr>
            <a:r>
              <a:rPr lang="en-US" sz="2600" b="1" cap="none" dirty="0">
                <a:solidFill>
                  <a:srgbClr val="680808"/>
                </a:solidFill>
                <a:latin typeface="Calibri" panose="020F0502020204030204" pitchFamily="34" charset="0"/>
                <a:ea typeface="Calibri" panose="020F0502020204030204" pitchFamily="34" charset="0"/>
                <a:cs typeface="Calibri" panose="020F0502020204030204" pitchFamily="34" charset="0"/>
              </a:rPr>
              <a:t>House FY27 Appropriations and Fraud Preventions Legislation Summaries</a:t>
            </a: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marL="0" lv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marL="0" lvl="0" indent="0">
              <a:lnSpc>
                <a:spcPct val="100000"/>
              </a:lnSpc>
              <a:spcBef>
                <a:spcPts val="0"/>
              </a:spcBef>
              <a:buClrTx/>
              <a:buSzTx/>
              <a:buNone/>
            </a:pPr>
            <a:endParaRPr lang="en-US" sz="1800" cap="none" dirty="0">
              <a:latin typeface="Calibri" panose="020F0502020204030204" pitchFamily="34" charset="0"/>
              <a:ea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Federal Regulatory Update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Federal Legislative Update</a:t>
            </a:r>
          </a:p>
          <a:p>
            <a:pPr>
              <a:lnSpc>
                <a:spcPct val="100000"/>
              </a:lnSpc>
              <a:spcBef>
                <a:spcPts val="0"/>
              </a:spcBef>
              <a:buClrTx/>
              <a:buSzTx/>
            </a:pPr>
            <a:r>
              <a:rPr lang="en-US" sz="1600" cap="none" dirty="0">
                <a:latin typeface="Calibri" panose="020F0502020204030204" pitchFamily="34" charset="0"/>
                <a:ea typeface="Calibri" panose="020F0502020204030204" pitchFamily="34" charset="0"/>
                <a:cs typeface="Calibri" panose="020F0502020204030204" pitchFamily="34" charset="0"/>
              </a:rPr>
              <a:t>Q&amp;A</a:t>
            </a:r>
          </a:p>
        </p:txBody>
      </p:sp>
      <p:pic>
        <p:nvPicPr>
          <p:cNvPr id="6" name="Picture 5">
            <a:extLst>
              <a:ext uri="{FF2B5EF4-FFF2-40B4-BE49-F238E27FC236}">
                <a16:creationId xmlns:a16="http://schemas.microsoft.com/office/drawing/2014/main" id="{5EE13AE7-6F9B-4E3E-B49E-92053BD2BFA6}"/>
              </a:ext>
            </a:extLst>
          </p:cNvPr>
          <p:cNvPicPr>
            <a:picLocks noChangeAspect="1"/>
          </p:cNvPicPr>
          <p:nvPr/>
        </p:nvPicPr>
        <p:blipFill>
          <a:blip r:embed="rId2"/>
          <a:stretch>
            <a:fillRect/>
          </a:stretch>
        </p:blipFill>
        <p:spPr>
          <a:xfrm>
            <a:off x="7497282" y="580243"/>
            <a:ext cx="3486150" cy="1209675"/>
          </a:xfrm>
          <a:prstGeom prst="rect">
            <a:avLst/>
          </a:prstGeom>
        </p:spPr>
      </p:pic>
    </p:spTree>
    <p:extLst>
      <p:ext uri="{BB962C8B-B14F-4D97-AF65-F5344CB8AC3E}">
        <p14:creationId xmlns:p14="http://schemas.microsoft.com/office/powerpoint/2010/main" val="2919469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164A35E-C6F2-A071-8891-1B28C1E74A8B}"/>
            </a:ext>
          </a:extLst>
        </p:cNvPr>
        <p:cNvGrpSpPr/>
        <p:nvPr/>
      </p:nvGrpSpPr>
      <p:grpSpPr>
        <a:xfrm>
          <a:off x="0" y="0"/>
          <a:ext cx="0" cy="0"/>
          <a:chOff x="0" y="0"/>
          <a:chExt cx="0" cy="0"/>
        </a:xfrm>
      </p:grpSpPr>
      <p:pic>
        <p:nvPicPr>
          <p:cNvPr id="149" name="Picture 14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1" name="Group 15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2" name="Rectangle 15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4" name="Rectangle 15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6F1BC705-2A39-EB7D-6196-EEC4F2FE6B89}"/>
              </a:ext>
            </a:extLst>
          </p:cNvPr>
          <p:cNvPicPr>
            <a:picLocks noChangeAspect="1"/>
          </p:cNvPicPr>
          <p:nvPr/>
        </p:nvPicPr>
        <p:blipFill>
          <a:blip r:embed="rId4"/>
          <a:srcRect r="444"/>
          <a:stretch>
            <a:fillRect/>
          </a:stretch>
        </p:blipFill>
        <p:spPr>
          <a:xfrm>
            <a:off x="20" y="10"/>
            <a:ext cx="12191980" cy="6857990"/>
          </a:xfrm>
          <a:prstGeom prst="rect">
            <a:avLst/>
          </a:prstGeom>
        </p:spPr>
      </p:pic>
    </p:spTree>
    <p:extLst>
      <p:ext uri="{BB962C8B-B14F-4D97-AF65-F5344CB8AC3E}">
        <p14:creationId xmlns:p14="http://schemas.microsoft.com/office/powerpoint/2010/main" val="337807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81EA768-A820-8A7C-4425-03EA5BA43BF0}"/>
            </a:ext>
          </a:extLst>
        </p:cNvPr>
        <p:cNvGrpSpPr/>
        <p:nvPr/>
      </p:nvGrpSpPr>
      <p:grpSpPr>
        <a:xfrm>
          <a:off x="0" y="0"/>
          <a:ext cx="0" cy="0"/>
          <a:chOff x="0" y="0"/>
          <a:chExt cx="0" cy="0"/>
        </a:xfrm>
      </p:grpSpPr>
      <p:pic>
        <p:nvPicPr>
          <p:cNvPr id="159" name="Picture 15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1" name="Group 16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62" name="Rectangle 16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64" name="Rectangle 16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203F50B5-1733-133F-C8DA-524E7E1B417B}"/>
              </a:ext>
            </a:extLst>
          </p:cNvPr>
          <p:cNvPicPr>
            <a:picLocks noChangeAspect="1"/>
          </p:cNvPicPr>
          <p:nvPr/>
        </p:nvPicPr>
        <p:blipFill>
          <a:blip r:embed="rId4"/>
          <a:srcRect l="444"/>
          <a:stretch>
            <a:fillRect/>
          </a:stretch>
        </p:blipFill>
        <p:spPr>
          <a:xfrm>
            <a:off x="20" y="10"/>
            <a:ext cx="12191980" cy="6857990"/>
          </a:xfrm>
          <a:prstGeom prst="rect">
            <a:avLst/>
          </a:prstGeom>
        </p:spPr>
      </p:pic>
    </p:spTree>
    <p:extLst>
      <p:ext uri="{BB962C8B-B14F-4D97-AF65-F5344CB8AC3E}">
        <p14:creationId xmlns:p14="http://schemas.microsoft.com/office/powerpoint/2010/main" val="720583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1D6E22F-A1A9-9E16-2020-5ADA810C1718}"/>
            </a:ext>
          </a:extLst>
        </p:cNvPr>
        <p:cNvGrpSpPr/>
        <p:nvPr/>
      </p:nvGrpSpPr>
      <p:grpSpPr>
        <a:xfrm>
          <a:off x="0" y="0"/>
          <a:ext cx="0" cy="0"/>
          <a:chOff x="0" y="0"/>
          <a:chExt cx="0" cy="0"/>
        </a:xfrm>
      </p:grpSpPr>
      <p:pic>
        <p:nvPicPr>
          <p:cNvPr id="199" name="Picture 19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1" name="Group 20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02" name="Rectangle 20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04" name="Rectangle 20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AE3ECEC1-74D8-9EF4-9873-462D7C918BF8}"/>
              </a:ext>
            </a:extLst>
          </p:cNvPr>
          <p:cNvPicPr>
            <a:picLocks noChangeAspect="1"/>
          </p:cNvPicPr>
          <p:nvPr/>
        </p:nvPicPr>
        <p:blipFill>
          <a:blip r:embed="rId4"/>
          <a:srcRect r="888" b="-1"/>
          <a:stretch>
            <a:fillRect/>
          </a:stretch>
        </p:blipFill>
        <p:spPr>
          <a:xfrm>
            <a:off x="20" y="10"/>
            <a:ext cx="12191980" cy="6857990"/>
          </a:xfrm>
          <a:prstGeom prst="rect">
            <a:avLst/>
          </a:prstGeom>
        </p:spPr>
      </p:pic>
    </p:spTree>
    <p:extLst>
      <p:ext uri="{BB962C8B-B14F-4D97-AF65-F5344CB8AC3E}">
        <p14:creationId xmlns:p14="http://schemas.microsoft.com/office/powerpoint/2010/main" val="1821326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5D8C17F-23C2-966E-15BB-65273FAFCEE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9EC8098-5A3F-E711-6727-64E131CB32B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06B0044A-A3E8-D733-46AE-E436D3FC51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5D599A61-049F-B7F1-BB08-CD81329154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Freeform 11">
              <a:extLst>
                <a:ext uri="{FF2B5EF4-FFF2-40B4-BE49-F238E27FC236}">
                  <a16:creationId xmlns:a16="http://schemas.microsoft.com/office/drawing/2014/main" id="{86DA22E8-1997-84A6-BADD-CAFEADBE3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3" name="Rectangle 12">
              <a:extLst>
                <a:ext uri="{FF2B5EF4-FFF2-40B4-BE49-F238E27FC236}">
                  <a16:creationId xmlns:a16="http://schemas.microsoft.com/office/drawing/2014/main" id="{7EEE476B-E0D1-D626-E82C-F70C0AB880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3" name="Picture 2" descr="A red text with flames on it&#10;&#10;AI-generated content may be incorrect.">
            <a:extLst>
              <a:ext uri="{FF2B5EF4-FFF2-40B4-BE49-F238E27FC236}">
                <a16:creationId xmlns:a16="http://schemas.microsoft.com/office/drawing/2014/main" id="{E2D14204-5BFF-A3C4-8B14-0EAD2BA24D61}"/>
              </a:ext>
            </a:extLst>
          </p:cNvPr>
          <p:cNvPicPr>
            <a:picLocks noChangeAspect="1"/>
          </p:cNvPicPr>
          <p:nvPr/>
        </p:nvPicPr>
        <p:blipFill>
          <a:blip r:embed="rId4"/>
          <a:srcRect t="8402" b="16598"/>
          <a:stretch/>
        </p:blipFill>
        <p:spPr>
          <a:xfrm>
            <a:off x="20" y="10"/>
            <a:ext cx="12191980" cy="6857990"/>
          </a:xfrm>
          <a:prstGeom prst="rect">
            <a:avLst/>
          </a:prstGeom>
        </p:spPr>
      </p:pic>
    </p:spTree>
    <p:extLst>
      <p:ext uri="{BB962C8B-B14F-4D97-AF65-F5344CB8AC3E}">
        <p14:creationId xmlns:p14="http://schemas.microsoft.com/office/powerpoint/2010/main" val="637516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69EFE21-D69F-A664-A6D6-19498A377D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905E58B-FDB1-700B-C159-00D02EEEC0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E701C29F-477D-3FBB-6021-430656B72A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1E2D6BC1-3303-B513-86BA-B58A31182F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2" name="Freeform 11">
              <a:extLst>
                <a:ext uri="{FF2B5EF4-FFF2-40B4-BE49-F238E27FC236}">
                  <a16:creationId xmlns:a16="http://schemas.microsoft.com/office/drawing/2014/main" id="{1B0F5E6A-56BE-04DF-C774-5F541FC970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3" name="Rectangle 12">
              <a:extLst>
                <a:ext uri="{FF2B5EF4-FFF2-40B4-BE49-F238E27FC236}">
                  <a16:creationId xmlns:a16="http://schemas.microsoft.com/office/drawing/2014/main" id="{D03FCDF1-258E-B2BB-C85C-DCFD098D9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3" name="Picture 2">
            <a:extLst>
              <a:ext uri="{FF2B5EF4-FFF2-40B4-BE49-F238E27FC236}">
                <a16:creationId xmlns:a16="http://schemas.microsoft.com/office/drawing/2014/main" id="{3FA22461-B3EE-51FA-60B8-E6D99BAFA994}"/>
              </a:ext>
            </a:extLst>
          </p:cNvPr>
          <p:cNvPicPr>
            <a:picLocks noChangeAspect="1"/>
          </p:cNvPicPr>
          <p:nvPr/>
        </p:nvPicPr>
        <p:blipFill>
          <a:blip r:embed="rId4"/>
          <a:srcRect l="1815" r="5295" b="-1"/>
          <a:stretch>
            <a:fillRect/>
          </a:stretch>
        </p:blipFill>
        <p:spPr>
          <a:xfrm>
            <a:off x="20" y="10"/>
            <a:ext cx="12191980" cy="6857990"/>
          </a:xfrm>
          <a:prstGeom prst="rect">
            <a:avLst/>
          </a:prstGeom>
        </p:spPr>
      </p:pic>
    </p:spTree>
    <p:extLst>
      <p:ext uri="{BB962C8B-B14F-4D97-AF65-F5344CB8AC3E}">
        <p14:creationId xmlns:p14="http://schemas.microsoft.com/office/powerpoint/2010/main" val="388368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995B5FF-4E48-615D-9BDD-DACDEC663ED3}"/>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624B35A6-0C81-C009-24B1-F975B88B3C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D940E49F-4BD9-C7CF-3C10-E5D45D9AB9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18AC50CE-81F6-2AD4-3CE0-12AECC575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F55E86C6-3A6E-71EC-183E-86865DE61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8CEE5B79-B3E3-9AB0-47F0-0B94E67DD2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7C46D2AD-637E-9FE5-96E0-B4D1DECE8A9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1D727536-2443-9C7D-46ED-2826BFD9E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D45091DB-BADD-B22E-B6E6-F8409728AC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19F8E0C4-D130-FC3F-BCC1-04EF9B6DE8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160CB307-610B-6AEC-1137-EC896D3E0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660BAC73-5D71-7938-37E4-9A7E4D2288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351B2528-EA59-22FB-2F49-C9C42AA46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extBox 4">
            <a:extLst>
              <a:ext uri="{FF2B5EF4-FFF2-40B4-BE49-F238E27FC236}">
                <a16:creationId xmlns:a16="http://schemas.microsoft.com/office/drawing/2014/main" id="{F4D55166-887D-4CD2-E304-07D48E0BF28B}"/>
              </a:ext>
            </a:extLst>
          </p:cNvPr>
          <p:cNvSpPr txBox="1"/>
          <p:nvPr/>
        </p:nvSpPr>
        <p:spPr>
          <a:xfrm>
            <a:off x="1250312" y="5843906"/>
            <a:ext cx="923011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https://www.ed.gov/laws-and-policy/higher-education-laws-and-policy/higher-education-policy/negotiated-rulemaking-higher-education-2026</a:t>
            </a:r>
            <a:endPar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90FFCEF-6EE6-F623-6304-AD5A3DD04534}"/>
              </a:ext>
            </a:extLst>
          </p:cNvPr>
          <p:cNvPicPr>
            <a:picLocks noChangeAspect="1"/>
          </p:cNvPicPr>
          <p:nvPr/>
        </p:nvPicPr>
        <p:blipFill>
          <a:blip r:embed="rId5"/>
          <a:stretch>
            <a:fillRect/>
          </a:stretch>
        </p:blipFill>
        <p:spPr>
          <a:xfrm>
            <a:off x="709757" y="514107"/>
            <a:ext cx="10287000" cy="4572000"/>
          </a:xfrm>
          <a:prstGeom prst="rect">
            <a:avLst/>
          </a:prstGeom>
        </p:spPr>
      </p:pic>
    </p:spTree>
    <p:extLst>
      <p:ext uri="{BB962C8B-B14F-4D97-AF65-F5344CB8AC3E}">
        <p14:creationId xmlns:p14="http://schemas.microsoft.com/office/powerpoint/2010/main" val="8207199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79CE20B-1EF0-506A-3B3E-CBBBDA90882E}"/>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618B40DC-B3E7-E1F2-8C61-46A06E9315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89C7FF84-04EB-2A0C-878A-207EEB31ED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6FF09FD0-9CC7-8778-0CAB-F1FA891732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D6298E6C-B54C-D665-03DE-5F1892C15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829F013D-7C0B-2569-19B2-C56F3A947E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79419FC4-EE33-F3FF-A3E0-DE00D02213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BF4CDE4F-BE41-D962-9688-49B7C6D37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E66C0ACC-53FC-AEF6-F98D-1C8016237C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AC7D8800-E49A-0E69-37D3-AC37D1DC66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1C25F846-BD66-4067-ED92-F5B82D782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31074E15-57C3-EA06-53F8-4F808AB00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DB6C3230-0278-272D-21FF-02735D9C4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extBox 4">
            <a:extLst>
              <a:ext uri="{FF2B5EF4-FFF2-40B4-BE49-F238E27FC236}">
                <a16:creationId xmlns:a16="http://schemas.microsoft.com/office/drawing/2014/main" id="{924DC078-0C76-537B-659C-8CD8B40E3234}"/>
              </a:ext>
            </a:extLst>
          </p:cNvPr>
          <p:cNvSpPr txBox="1"/>
          <p:nvPr/>
        </p:nvSpPr>
        <p:spPr>
          <a:xfrm>
            <a:off x="357832" y="5874656"/>
            <a:ext cx="11006559" cy="276999"/>
          </a:xfrm>
          <a:prstGeom prst="rect">
            <a:avLst/>
          </a:prstGeom>
          <a:noFill/>
        </p:spPr>
        <p:txBody>
          <a:bodyPr wrap="square" rtlCol="0">
            <a:spAutoFit/>
          </a:bodyPr>
          <a:lstStyle/>
          <a:p>
            <a:pPr lvl="0">
              <a:defRP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https://www.federalregister.gov/documents/2026/04/20/2026-07666/accountability-in-higher-education-and-access-through-demand-driven-workforce-pell-student-tuition</a:t>
            </a:r>
            <a:endPar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1C78FBE-A43D-44DE-5CF0-76A23A3BA54C}"/>
              </a:ext>
            </a:extLst>
          </p:cNvPr>
          <p:cNvPicPr>
            <a:picLocks noChangeAspect="1"/>
          </p:cNvPicPr>
          <p:nvPr/>
        </p:nvPicPr>
        <p:blipFill>
          <a:blip r:embed="rId5"/>
          <a:stretch>
            <a:fillRect/>
          </a:stretch>
        </p:blipFill>
        <p:spPr>
          <a:xfrm>
            <a:off x="2347927" y="429249"/>
            <a:ext cx="7067911" cy="4754880"/>
          </a:xfrm>
          <a:prstGeom prst="rect">
            <a:avLst/>
          </a:prstGeom>
        </p:spPr>
      </p:pic>
    </p:spTree>
    <p:extLst>
      <p:ext uri="{BB962C8B-B14F-4D97-AF65-F5344CB8AC3E}">
        <p14:creationId xmlns:p14="http://schemas.microsoft.com/office/powerpoint/2010/main" val="1926914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71F975E-2593-9D5B-043C-C49911979309}"/>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5B5BD07B-5176-218B-A371-A0E23C3195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4CEF4989-CB3B-BE51-0DF9-9AECD2A68A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547D8FC6-B509-DF5F-A524-6C13C32CCC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030BBC34-BA73-C8A5-781C-5171C7930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922A3D6F-8C18-D9C8-A58B-900B0AFB8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F5D5EC99-7F9C-8E74-22E7-EEA80311B2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665974BE-016B-3D53-7310-7DB9B101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62F8EF76-284B-CE7C-8D3D-235987B140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A159C694-6F02-8660-92F9-F6E5F29B4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E1A4F9B8-2C07-F354-6C85-380891EC3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63C35AA8-0BBF-8469-DE04-608D4C5BF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4FE1A9D4-DE75-BC55-488E-96050E641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extBox 4">
            <a:extLst>
              <a:ext uri="{FF2B5EF4-FFF2-40B4-BE49-F238E27FC236}">
                <a16:creationId xmlns:a16="http://schemas.microsoft.com/office/drawing/2014/main" id="{CE6B5EEC-D623-F672-1615-D97F540DFB37}"/>
              </a:ext>
            </a:extLst>
          </p:cNvPr>
          <p:cNvSpPr txBox="1"/>
          <p:nvPr/>
        </p:nvSpPr>
        <p:spPr>
          <a:xfrm>
            <a:off x="3356255" y="5848715"/>
            <a:ext cx="5051255" cy="276999"/>
          </a:xfrm>
          <a:prstGeom prst="rect">
            <a:avLst/>
          </a:prstGeom>
          <a:noFill/>
        </p:spPr>
        <p:txBody>
          <a:bodyPr wrap="square" rtlCol="0">
            <a:spAutoFit/>
          </a:bodyPr>
          <a:lstStyle/>
          <a:p>
            <a:pPr lvl="0">
              <a:defRPr/>
            </a:pPr>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https://www.regulations.gov/document/ED-2026-OPE-0100-0001/comment</a:t>
            </a:r>
            <a:endParaRPr kumimoji="0" lang="en-US" sz="1200" b="0"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04E3E25-8773-5E57-C561-C9E9C29BAAEC}"/>
              </a:ext>
            </a:extLst>
          </p:cNvPr>
          <p:cNvPicPr>
            <a:picLocks noChangeAspect="1"/>
          </p:cNvPicPr>
          <p:nvPr/>
        </p:nvPicPr>
        <p:blipFill>
          <a:blip r:embed="rId5"/>
          <a:stretch>
            <a:fillRect/>
          </a:stretch>
        </p:blipFill>
        <p:spPr>
          <a:xfrm>
            <a:off x="1415948" y="474969"/>
            <a:ext cx="8931870" cy="4663440"/>
          </a:xfrm>
          <a:prstGeom prst="rect">
            <a:avLst/>
          </a:prstGeom>
        </p:spPr>
      </p:pic>
    </p:spTree>
    <p:extLst>
      <p:ext uri="{BB962C8B-B14F-4D97-AF65-F5344CB8AC3E}">
        <p14:creationId xmlns:p14="http://schemas.microsoft.com/office/powerpoint/2010/main" val="4103350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A8A0BEB-CEB2-7643-4F2A-6792E23AAD8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Group 19">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1" name="Rectangle 20">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3" name="Rectangle 22">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6B15EAA5-9316-CD22-DF16-0DCFF673F0C5}"/>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1842781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5ED8F36-1114-2F3E-922C-86622D6997AD}"/>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4" name="Group 5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5" name="Rectangle 54">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7" name="Rectangle 56">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9" name="Picture 58">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1" name="Rectangle 60">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E6C9428-37FE-9FD4-1778-044BF7B8AE20}"/>
              </a:ext>
            </a:extLst>
          </p:cNvPr>
          <p:cNvPicPr>
            <a:picLocks noChangeAspect="1"/>
          </p:cNvPicPr>
          <p:nvPr/>
        </p:nvPicPr>
        <p:blipFill>
          <a:blip r:embed="rId4"/>
          <a:stretch>
            <a:fillRect/>
          </a:stretch>
        </p:blipFill>
        <p:spPr>
          <a:xfrm>
            <a:off x="643467" y="1237515"/>
            <a:ext cx="10439216" cy="3131764"/>
          </a:xfrm>
          <a:prstGeom prst="rect">
            <a:avLst/>
          </a:prstGeom>
        </p:spPr>
      </p:pic>
      <p:sp>
        <p:nvSpPr>
          <p:cNvPr id="65" name="Rectangle 64">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Tree>
    <p:extLst>
      <p:ext uri="{BB962C8B-B14F-4D97-AF65-F5344CB8AC3E}">
        <p14:creationId xmlns:p14="http://schemas.microsoft.com/office/powerpoint/2010/main" val="324861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a:solidFill>
                  <a:srgbClr val="610707"/>
                </a:solidFill>
              </a:rPr>
              <a:t>REGULATORY</a:t>
            </a:r>
            <a:br>
              <a:rPr lang="en-US" sz="6000">
                <a:solidFill>
                  <a:srgbClr val="610707"/>
                </a:solidFill>
              </a:rPr>
            </a:br>
            <a:r>
              <a:rPr lang="en-US" sz="6000">
                <a:solidFill>
                  <a:srgbClr val="610707"/>
                </a:solidFill>
              </a:rPr>
              <a:t>UPDATE</a:t>
            </a:r>
          </a:p>
        </p:txBody>
      </p:sp>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36A0E0D-E03F-7FCB-E3C4-9DFF4CBBEA65}"/>
              </a:ext>
            </a:extLst>
          </p:cNvPr>
          <p:cNvPicPr>
            <a:picLocks noChangeAspect="1"/>
          </p:cNvPicPr>
          <p:nvPr/>
        </p:nvPicPr>
        <p:blipFill>
          <a:blip r:embed="rId4"/>
          <a:stretch>
            <a:fillRect/>
          </a:stretch>
        </p:blipFill>
        <p:spPr>
          <a:xfrm>
            <a:off x="0" y="197901"/>
            <a:ext cx="4581548" cy="4755684"/>
          </a:xfrm>
          <a:prstGeom prst="rect">
            <a:avLst/>
          </a:prstGeom>
        </p:spPr>
      </p:pic>
      <p:pic>
        <p:nvPicPr>
          <p:cNvPr id="5" name="Picture 4">
            <a:extLst>
              <a:ext uri="{FF2B5EF4-FFF2-40B4-BE49-F238E27FC236}">
                <a16:creationId xmlns:a16="http://schemas.microsoft.com/office/drawing/2014/main" id="{F0B53005-2528-7D7E-8049-1302E7B7BEC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1070580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F58B1C6-895C-8EC6-5865-0ECB23765F9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1" name="Rectangle 10">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3" name="Rectangle 12">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7" name="Picture 6">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9" name="Rectangle 8">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3E5891-EC71-AAF7-7816-45E7283CF696}"/>
              </a:ext>
            </a:extLst>
          </p:cNvPr>
          <p:cNvPicPr>
            <a:picLocks noChangeAspect="1"/>
          </p:cNvPicPr>
          <p:nvPr/>
        </p:nvPicPr>
        <p:blipFill>
          <a:blip r:embed="rId4"/>
          <a:stretch>
            <a:fillRect/>
          </a:stretch>
        </p:blipFill>
        <p:spPr>
          <a:xfrm>
            <a:off x="2576102" y="321733"/>
            <a:ext cx="6573946" cy="4963329"/>
          </a:xfrm>
          <a:prstGeom prst="rect">
            <a:avLst/>
          </a:prstGeom>
        </p:spPr>
      </p:pic>
      <p:sp>
        <p:nvSpPr>
          <p:cNvPr id="16" name="Rectangle 15">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4" name="TextBox 23">
            <a:extLst>
              <a:ext uri="{FF2B5EF4-FFF2-40B4-BE49-F238E27FC236}">
                <a16:creationId xmlns:a16="http://schemas.microsoft.com/office/drawing/2014/main" id="{EAD2B6CC-DD7A-2190-C0E8-23746DCAAB44}"/>
              </a:ext>
            </a:extLst>
          </p:cNvPr>
          <p:cNvSpPr txBox="1"/>
          <p:nvPr/>
        </p:nvSpPr>
        <p:spPr>
          <a:xfrm>
            <a:off x="212047" y="5874656"/>
            <a:ext cx="11450571" cy="215444"/>
          </a:xfrm>
          <a:prstGeom prst="rect">
            <a:avLst/>
          </a:prstGeom>
          <a:noFill/>
        </p:spPr>
        <p:txBody>
          <a:bodyPr wrap="none" rtlCol="0">
            <a:spAutoFit/>
          </a:bodyPr>
          <a:lstStyle/>
          <a:p>
            <a:r>
              <a:rPr lang="en-US" sz="800" dirty="0">
                <a:solidFill>
                  <a:schemeClr val="bg1"/>
                </a:solidFill>
                <a:latin typeface="Calibri" panose="020F0502020204030204" pitchFamily="34" charset="0"/>
                <a:ea typeface="Calibri" panose="020F0502020204030204" pitchFamily="34" charset="0"/>
                <a:cs typeface="Calibri" panose="020F0502020204030204" pitchFamily="34" charset="0"/>
              </a:rPr>
              <a:t>https://onedtech.philhillaa.com/p/inside-8-719-public-comments-on-do-no-harm?utm_source=onedtech.philhillaa.com&amp;utm_medium=newsletter&amp;utm_campaign=inside-8-719-public-comments-on-do-no-harm&amp;_bhlid=2b4073c777ed3c034ecbc3614ca9023d1f706805</a:t>
            </a:r>
          </a:p>
        </p:txBody>
      </p:sp>
    </p:spTree>
    <p:extLst>
      <p:ext uri="{BB962C8B-B14F-4D97-AF65-F5344CB8AC3E}">
        <p14:creationId xmlns:p14="http://schemas.microsoft.com/office/powerpoint/2010/main" val="655984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D78FA89-9FA0-4AE3-FA23-737BE24DEA44}"/>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7" name="Rectangle 16">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4" name="Rectangle 23">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25" name="Picture 24">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7" name="Rectangle 26">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4" name="Picture 3">
            <a:extLst>
              <a:ext uri="{FF2B5EF4-FFF2-40B4-BE49-F238E27FC236}">
                <a16:creationId xmlns:a16="http://schemas.microsoft.com/office/drawing/2014/main" id="{3086D81B-3245-3478-F22E-74FD7C1B5357}"/>
              </a:ext>
            </a:extLst>
          </p:cNvPr>
          <p:cNvPicPr>
            <a:picLocks noChangeAspect="1"/>
          </p:cNvPicPr>
          <p:nvPr/>
        </p:nvPicPr>
        <p:blipFill>
          <a:blip r:embed="rId4"/>
          <a:stretch>
            <a:fillRect/>
          </a:stretch>
        </p:blipFill>
        <p:spPr>
          <a:xfrm>
            <a:off x="-1" y="6581"/>
            <a:ext cx="12191999" cy="6858000"/>
          </a:xfrm>
          <a:prstGeom prst="rect">
            <a:avLst/>
          </a:prstGeom>
        </p:spPr>
      </p:pic>
    </p:spTree>
    <p:extLst>
      <p:ext uri="{BB962C8B-B14F-4D97-AF65-F5344CB8AC3E}">
        <p14:creationId xmlns:p14="http://schemas.microsoft.com/office/powerpoint/2010/main" val="954626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0AAF6B0-DB8F-8254-BB20-77370A3F28DC}"/>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oup 28">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0" name="Rectangle 29">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2" name="Rectangle 31">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4" name="Picture 33">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3" name="Picture 2">
            <a:extLst>
              <a:ext uri="{FF2B5EF4-FFF2-40B4-BE49-F238E27FC236}">
                <a16:creationId xmlns:a16="http://schemas.microsoft.com/office/drawing/2014/main" id="{D051388C-FE85-4440-086F-3E0E62D653E4}"/>
              </a:ext>
            </a:extLst>
          </p:cNvPr>
          <p:cNvPicPr>
            <a:picLocks noChangeAspect="1"/>
          </p:cNvPicPr>
          <p:nvPr/>
        </p:nvPicPr>
        <p:blipFill>
          <a:blip r:embed="rId4"/>
          <a:stretch>
            <a:fillRect/>
          </a:stretch>
        </p:blipFill>
        <p:spPr>
          <a:xfrm>
            <a:off x="1095206" y="498289"/>
            <a:ext cx="9789542" cy="4663440"/>
          </a:xfrm>
          <a:prstGeom prst="rect">
            <a:avLst/>
          </a:prstGeom>
        </p:spPr>
      </p:pic>
      <p:sp>
        <p:nvSpPr>
          <p:cNvPr id="6" name="TextBox 5">
            <a:extLst>
              <a:ext uri="{FF2B5EF4-FFF2-40B4-BE49-F238E27FC236}">
                <a16:creationId xmlns:a16="http://schemas.microsoft.com/office/drawing/2014/main" id="{772B8292-3182-031E-13E5-C9534BF0CB55}"/>
              </a:ext>
            </a:extLst>
          </p:cNvPr>
          <p:cNvSpPr txBox="1"/>
          <p:nvPr/>
        </p:nvSpPr>
        <p:spPr>
          <a:xfrm>
            <a:off x="2477616" y="5848715"/>
            <a:ext cx="6808531"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https://www.aei.org/op-eds/as-feds-pull-back-student-loans-states-should-reform-cosmetology-licensing/</a:t>
            </a:r>
          </a:p>
        </p:txBody>
      </p:sp>
    </p:spTree>
    <p:extLst>
      <p:ext uri="{BB962C8B-B14F-4D97-AF65-F5344CB8AC3E}">
        <p14:creationId xmlns:p14="http://schemas.microsoft.com/office/powerpoint/2010/main" val="2431168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AE21630-276F-A80C-638F-03E0ECF1304D}"/>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F92631BD-DB28-6266-5D7A-76E4A5B39C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2D7EA26C-22B3-080E-5F3C-01CFEBC833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C7BEFC0B-6F56-69A1-AF4C-62B93FEE2B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279D5EF6-C445-BCF0-1E83-B3CBE9B7BD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8BF3E73E-7606-0145-33C0-F2DE24350E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EFC60C17-2D12-9227-9F00-130EB547D4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853E71E7-F4A3-DDD0-8F87-46743977E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2E96D2F7-40C3-D73A-2A8C-B0D47CCAC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3047D794-EA8D-E975-149E-04252E8B3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B75070BB-E57F-646A-5287-AEAB2DF9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76626209-79F7-E017-7E35-6892D86FE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3FA6D2D5-4E8E-CB0D-5508-39BE219E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 name="TextBox 2">
            <a:extLst>
              <a:ext uri="{FF2B5EF4-FFF2-40B4-BE49-F238E27FC236}">
                <a16:creationId xmlns:a16="http://schemas.microsoft.com/office/drawing/2014/main" id="{E59160CE-E535-43EF-5388-C45D4DFAC8F7}"/>
              </a:ext>
            </a:extLst>
          </p:cNvPr>
          <p:cNvSpPr txBox="1"/>
          <p:nvPr/>
        </p:nvSpPr>
        <p:spPr>
          <a:xfrm>
            <a:off x="545883" y="1682773"/>
            <a:ext cx="10671995" cy="3046988"/>
          </a:xfrm>
          <a:prstGeom prst="rect">
            <a:avLst/>
          </a:prstGeom>
          <a:noFill/>
        </p:spPr>
        <p:txBody>
          <a:bodyPr wrap="square" rtlCol="0">
            <a:spAutoFit/>
          </a:bodyPr>
          <a:lstStyle/>
          <a:p>
            <a:pPr algn="l" fontAlgn="base">
              <a:buNone/>
            </a:pPr>
            <a:r>
              <a:rPr lang="en-US" sz="1600" b="0" i="0" dirty="0">
                <a:solidFill>
                  <a:srgbClr val="132935"/>
                </a:solidFill>
                <a:effectLst/>
                <a:latin typeface="guyot-press-1"/>
              </a:rPr>
              <a:t>The </a:t>
            </a:r>
            <a:r>
              <a:rPr lang="en-US" sz="1600" b="0" i="0" u="sng" dirty="0">
                <a:solidFill>
                  <a:srgbClr val="887871"/>
                </a:solidFill>
                <a:effectLst/>
                <a:latin typeface="guyot-press-1"/>
                <a:hlinkClick r:id="rId4"/>
              </a:rPr>
              <a:t>Trump administration</a:t>
            </a:r>
            <a:r>
              <a:rPr lang="en-US" sz="1600" b="0" i="0" dirty="0">
                <a:solidFill>
                  <a:srgbClr val="132935"/>
                </a:solidFill>
                <a:effectLst/>
                <a:latin typeface="guyot-press-1"/>
              </a:rPr>
              <a:t> is pulling back federal </a:t>
            </a:r>
            <a:r>
              <a:rPr lang="en-US" sz="1600" b="0" i="0" u="sng" dirty="0">
                <a:solidFill>
                  <a:srgbClr val="887871"/>
                </a:solidFill>
                <a:effectLst/>
                <a:latin typeface="guyot-press-1"/>
                <a:hlinkClick r:id="rId5"/>
              </a:rPr>
              <a:t>student loans</a:t>
            </a:r>
            <a:r>
              <a:rPr lang="en-US" sz="1600" b="0" i="0" dirty="0">
                <a:solidFill>
                  <a:srgbClr val="132935"/>
                </a:solidFill>
                <a:effectLst/>
                <a:latin typeface="guyot-press-1"/>
              </a:rPr>
              <a:t> for cosmetology schools — and it’s a great opportunity for states to stop forcing aspiring beauticians to take on </a:t>
            </a:r>
            <a:r>
              <a:rPr lang="en-US" sz="1600" b="0" i="0" u="sng" dirty="0">
                <a:solidFill>
                  <a:srgbClr val="887871"/>
                </a:solidFill>
                <a:effectLst/>
                <a:latin typeface="guyot-press-1"/>
                <a:hlinkClick r:id="rId6"/>
              </a:rPr>
              <a:t>debt</a:t>
            </a:r>
            <a:r>
              <a:rPr lang="en-US" sz="1600" b="0" i="0" dirty="0">
                <a:solidFill>
                  <a:srgbClr val="132935"/>
                </a:solidFill>
                <a:effectLst/>
                <a:latin typeface="guyot-press-1"/>
              </a:rPr>
              <a:t> just to practice their trade.</a:t>
            </a:r>
          </a:p>
          <a:p>
            <a:pPr algn="l" fontAlgn="base">
              <a:buNone/>
            </a:pPr>
            <a:endParaRPr lang="en-US" sz="1600" b="0" i="0" dirty="0">
              <a:solidFill>
                <a:srgbClr val="132935"/>
              </a:solidFill>
              <a:effectLst/>
              <a:latin typeface="guyot-press-1"/>
            </a:endParaRPr>
          </a:p>
          <a:p>
            <a:pPr algn="l" fontAlgn="base">
              <a:buNone/>
            </a:pPr>
            <a:r>
              <a:rPr lang="en-US" sz="1600" b="0" i="0" dirty="0">
                <a:solidFill>
                  <a:srgbClr val="132935"/>
                </a:solidFill>
                <a:effectLst/>
                <a:latin typeface="guyot-press-1"/>
              </a:rPr>
              <a:t>Under the administration’s proposed </a:t>
            </a:r>
            <a:r>
              <a:rPr lang="en-US" sz="1600" b="0" i="0" u="sng" dirty="0">
                <a:solidFill>
                  <a:srgbClr val="887871"/>
                </a:solidFill>
                <a:effectLst/>
                <a:latin typeface="guyot-press-1"/>
                <a:hlinkClick r:id="rId7"/>
              </a:rPr>
              <a:t>“Do No Harm” rule</a:t>
            </a:r>
            <a:r>
              <a:rPr lang="en-US" sz="1600" b="0" i="0" dirty="0">
                <a:solidFill>
                  <a:srgbClr val="132935"/>
                </a:solidFill>
                <a:effectLst/>
                <a:latin typeface="guyot-press-1"/>
              </a:rPr>
              <a:t>, colleges and trade schools can no longer enroll pupils using federal student loans if their graduates earn less than early-career workers with only a high school diploma. The logic is that postsecondary </a:t>
            </a:r>
            <a:r>
              <a:rPr lang="en-US" sz="1600" b="0" i="0" u="sng" dirty="0">
                <a:solidFill>
                  <a:srgbClr val="887871"/>
                </a:solidFill>
                <a:effectLst/>
                <a:latin typeface="guyot-press-1"/>
                <a:hlinkClick r:id="rId8"/>
              </a:rPr>
              <a:t>education</a:t>
            </a:r>
            <a:r>
              <a:rPr lang="en-US" sz="1600" b="0" i="0" dirty="0">
                <a:solidFill>
                  <a:srgbClr val="132935"/>
                </a:solidFill>
                <a:effectLst/>
                <a:latin typeface="guyot-press-1"/>
              </a:rPr>
              <a:t> should, at a minimum, make people better off than those who never went to college. If graduates can’t clear this basic benchmark, they are unlikely to be able to afford their loan payments.</a:t>
            </a:r>
          </a:p>
          <a:p>
            <a:pPr algn="l" fontAlgn="base">
              <a:buNone/>
            </a:pPr>
            <a:endParaRPr lang="en-US" sz="1600" b="0" i="0" dirty="0">
              <a:solidFill>
                <a:srgbClr val="132935"/>
              </a:solidFill>
              <a:effectLst/>
              <a:latin typeface="guyot-press-1"/>
            </a:endParaRPr>
          </a:p>
          <a:p>
            <a:pPr algn="l" fontAlgn="base">
              <a:buNone/>
            </a:pPr>
            <a:r>
              <a:rPr lang="en-US" sz="1600" b="0" i="0" dirty="0">
                <a:solidFill>
                  <a:srgbClr val="132935"/>
                </a:solidFill>
                <a:effectLst/>
                <a:latin typeface="guyot-press-1"/>
              </a:rPr>
              <a:t>Unfortunately, most cosmetology schools fail to meet this very basic standard. Four years after completing their programs, cosmetology graduates earn a median salary of just $27,000 — while similarly aged high school graduates earn around $35,000. As a result, cosmetology schools have among the </a:t>
            </a:r>
            <a:r>
              <a:rPr lang="en-US" sz="1600" b="0" i="0" u="sng" dirty="0">
                <a:solidFill>
                  <a:srgbClr val="887871"/>
                </a:solidFill>
                <a:effectLst/>
                <a:latin typeface="guyot-press-1"/>
                <a:hlinkClick r:id="rId9"/>
              </a:rPr>
              <a:t>nation’s worst loan-repayment outcomes</a:t>
            </a:r>
            <a:r>
              <a:rPr lang="en-US" sz="1600" b="0" i="0" dirty="0">
                <a:solidFill>
                  <a:srgbClr val="132935"/>
                </a:solidFill>
                <a:effectLst/>
                <a:latin typeface="guyot-press-1"/>
              </a:rPr>
              <a:t>, with roughly one-third of borrowers more than three months behind on their debts.</a:t>
            </a:r>
          </a:p>
        </p:txBody>
      </p:sp>
      <p:sp>
        <p:nvSpPr>
          <p:cNvPr id="6" name="Title 1">
            <a:extLst>
              <a:ext uri="{FF2B5EF4-FFF2-40B4-BE49-F238E27FC236}">
                <a16:creationId xmlns:a16="http://schemas.microsoft.com/office/drawing/2014/main" id="{8C3D2EF4-93EB-025B-AB14-7E0A4BBB23D8}"/>
              </a:ext>
            </a:extLst>
          </p:cNvPr>
          <p:cNvSpPr>
            <a:spLocks noGrp="1"/>
          </p:cNvSpPr>
          <p:nvPr>
            <p:ph type="title"/>
          </p:nvPr>
        </p:nvSpPr>
        <p:spPr>
          <a:xfrm>
            <a:off x="517259" y="352735"/>
            <a:ext cx="10671996" cy="886578"/>
          </a:xfrm>
        </p:spPr>
        <p:txBody>
          <a:bodyPr>
            <a:normAutofit/>
          </a:bodyPr>
          <a:lstStyle/>
          <a:p>
            <a:pPr algn="ctr"/>
            <a:r>
              <a:rPr lang="en-US" sz="4000" dirty="0">
                <a:solidFill>
                  <a:srgbClr val="680808"/>
                </a:solidFill>
              </a:rPr>
              <a:t>American Enterprise Institute op ed </a:t>
            </a:r>
          </a:p>
        </p:txBody>
      </p:sp>
      <p:sp>
        <p:nvSpPr>
          <p:cNvPr id="2" name="TextBox 1">
            <a:extLst>
              <a:ext uri="{FF2B5EF4-FFF2-40B4-BE49-F238E27FC236}">
                <a16:creationId xmlns:a16="http://schemas.microsoft.com/office/drawing/2014/main" id="{EF8C3140-13C1-1F3B-4BFD-4BA2FA91FA86}"/>
              </a:ext>
            </a:extLst>
          </p:cNvPr>
          <p:cNvSpPr txBox="1"/>
          <p:nvPr/>
        </p:nvSpPr>
        <p:spPr>
          <a:xfrm>
            <a:off x="2477616" y="5848715"/>
            <a:ext cx="6808531"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https://www.aei.org/op-eds/as-feds-pull-back-student-loans-states-should-reform-cosmetology-licensing/</a:t>
            </a:r>
          </a:p>
        </p:txBody>
      </p:sp>
    </p:spTree>
    <p:extLst>
      <p:ext uri="{BB962C8B-B14F-4D97-AF65-F5344CB8AC3E}">
        <p14:creationId xmlns:p14="http://schemas.microsoft.com/office/powerpoint/2010/main" val="2770454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19A4379-C744-84AB-EACE-D3C841F67E27}"/>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2EB90CE1-7F47-CDF2-C7AA-62A9C07188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A74ADAF6-CED6-2BC8-653F-8117E08590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81DC76AC-6E2A-530A-5506-F809DCB4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E78C73B6-F424-3511-FBB6-57E9ED319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240C8102-4004-DE00-D7D9-A021AC88F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EEB1587E-A621-6BC8-7B4E-2EBD77CCC14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6525042E-9B5E-5ED4-56E7-C0C1EF2FF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B38F91A1-071F-77F2-D127-84BFFF3A6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DBAA523A-5DEA-B5E0-2612-0BB7184C3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00C22384-54B5-63F1-3449-A321509BA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F9DC29C9-3B08-D781-C92C-50AD42B6B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1257BF18-01BC-117D-E314-81F6DF775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 name="TextBox 2">
            <a:extLst>
              <a:ext uri="{FF2B5EF4-FFF2-40B4-BE49-F238E27FC236}">
                <a16:creationId xmlns:a16="http://schemas.microsoft.com/office/drawing/2014/main" id="{6CD3DB13-8FCD-93DC-10CD-A110C54429EF}"/>
              </a:ext>
            </a:extLst>
          </p:cNvPr>
          <p:cNvSpPr txBox="1"/>
          <p:nvPr/>
        </p:nvSpPr>
        <p:spPr>
          <a:xfrm>
            <a:off x="545883" y="1682773"/>
            <a:ext cx="10671995" cy="3539430"/>
          </a:xfrm>
          <a:prstGeom prst="rect">
            <a:avLst/>
          </a:prstGeom>
          <a:noFill/>
        </p:spPr>
        <p:txBody>
          <a:bodyPr wrap="square" rtlCol="0">
            <a:spAutoFit/>
          </a:bodyPr>
          <a:lstStyle/>
          <a:p>
            <a:pPr algn="l" fontAlgn="base">
              <a:buNone/>
            </a:pPr>
            <a:r>
              <a:rPr lang="en-US" sz="1600" b="0" i="0" dirty="0">
                <a:solidFill>
                  <a:srgbClr val="132935"/>
                </a:solidFill>
                <a:effectLst/>
                <a:latin typeface="guyot-press-1"/>
              </a:rPr>
              <a:t>The Trump administration is right to pull the plug: more than 90% of cosmetology schools are </a:t>
            </a:r>
            <a:r>
              <a:rPr lang="en-US" sz="1600" b="0" i="0" u="sng" dirty="0">
                <a:solidFill>
                  <a:srgbClr val="887871"/>
                </a:solidFill>
                <a:effectLst/>
                <a:latin typeface="guyot-press-1"/>
                <a:hlinkClick r:id="rId4"/>
              </a:rPr>
              <a:t>expected to fail</a:t>
            </a:r>
            <a:r>
              <a:rPr lang="en-US" sz="1600" b="0" i="0" dirty="0">
                <a:solidFill>
                  <a:srgbClr val="132935"/>
                </a:solidFill>
                <a:effectLst/>
                <a:latin typeface="guyot-press-1"/>
              </a:rPr>
              <a:t> the “Do No Harm” rule and lose access to federal loans. That will protect hundreds of thousands of students from unaffordable debt. Meanwhile, taxpayers will no longer have to eat the cost when those borrowers inevitably fail to repay.</a:t>
            </a:r>
          </a:p>
          <a:p>
            <a:pPr algn="l" fontAlgn="base">
              <a:buNone/>
            </a:pPr>
            <a:endParaRPr lang="en-US" sz="1600" b="0" i="0" dirty="0">
              <a:solidFill>
                <a:srgbClr val="132935"/>
              </a:solidFill>
              <a:effectLst/>
              <a:latin typeface="guyot-press-1"/>
            </a:endParaRPr>
          </a:p>
          <a:p>
            <a:pPr algn="l" fontAlgn="base">
              <a:buNone/>
            </a:pPr>
            <a:r>
              <a:rPr lang="en-US" sz="1600" b="0" i="0" dirty="0">
                <a:solidFill>
                  <a:srgbClr val="132935"/>
                </a:solidFill>
                <a:effectLst/>
                <a:latin typeface="guyot-press-1"/>
              </a:rPr>
              <a:t>But the Do No Harm rule should be only the beginning of a broader conversation about how to change the way barbers, hairstylists, and manicurists prepare for their careers. Every state licenses these professions; some, including </a:t>
            </a:r>
            <a:r>
              <a:rPr lang="en-US" sz="1600" b="0" i="0" u="sng" dirty="0">
                <a:solidFill>
                  <a:srgbClr val="887871"/>
                </a:solidFill>
                <a:effectLst/>
                <a:latin typeface="guyot-press-1"/>
                <a:hlinkClick r:id="rId5"/>
              </a:rPr>
              <a:t>Nebraska</a:t>
            </a:r>
            <a:r>
              <a:rPr lang="en-US" sz="1600" b="0" i="0" dirty="0">
                <a:solidFill>
                  <a:srgbClr val="132935"/>
                </a:solidFill>
                <a:effectLst/>
                <a:latin typeface="guyot-press-1"/>
              </a:rPr>
              <a:t> and </a:t>
            </a:r>
            <a:r>
              <a:rPr lang="en-US" sz="1600" b="0" i="0" u="sng" dirty="0">
                <a:solidFill>
                  <a:srgbClr val="887871"/>
                </a:solidFill>
                <a:effectLst/>
                <a:latin typeface="guyot-press-1"/>
                <a:hlinkClick r:id="rId6"/>
              </a:rPr>
              <a:t>West Virginia</a:t>
            </a:r>
            <a:r>
              <a:rPr lang="en-US" sz="1600" b="0" i="0" dirty="0">
                <a:solidFill>
                  <a:srgbClr val="132935"/>
                </a:solidFill>
                <a:effectLst/>
                <a:latin typeface="guyot-press-1"/>
              </a:rPr>
              <a:t>, require them to undergo over 1,800 hours of training before earning the right to work. The federal government has effectively subsidized these excessive training requirements through unconditional student loan subsidies — but now that funding stream is winding down.</a:t>
            </a:r>
          </a:p>
          <a:p>
            <a:pPr algn="l" fontAlgn="base">
              <a:buNone/>
            </a:pPr>
            <a:endParaRPr lang="en-US" sz="1600" dirty="0">
              <a:solidFill>
                <a:srgbClr val="132935"/>
              </a:solidFill>
              <a:latin typeface="guyot-press-1"/>
            </a:endParaRPr>
          </a:p>
          <a:p>
            <a:pPr algn="l" fontAlgn="base">
              <a:buNone/>
            </a:pPr>
            <a:r>
              <a:rPr lang="en-US" sz="1600" b="0" i="0" dirty="0">
                <a:solidFill>
                  <a:srgbClr val="132935"/>
                </a:solidFill>
                <a:effectLst/>
                <a:latin typeface="guyot-press-1"/>
              </a:rPr>
              <a:t>States should take the opportunity to cut the number of required training hours to become a licensed cosmetologist. </a:t>
            </a:r>
            <a:r>
              <a:rPr lang="en-US" sz="1600" b="0" i="0" u="sng" dirty="0">
                <a:solidFill>
                  <a:srgbClr val="887871"/>
                </a:solidFill>
                <a:effectLst/>
                <a:latin typeface="guyot-press-1"/>
                <a:hlinkClick r:id="rId7"/>
              </a:rPr>
              <a:t>Research</a:t>
            </a:r>
            <a:r>
              <a:rPr lang="en-US" sz="1600" b="0" i="0" dirty="0">
                <a:solidFill>
                  <a:srgbClr val="132935"/>
                </a:solidFill>
                <a:effectLst/>
                <a:latin typeface="guyot-press-1"/>
              </a:rPr>
              <a:t> has shown that recent reductions in mandated required training hours have reduced tuition and increased enrollment. </a:t>
            </a:r>
            <a:r>
              <a:rPr lang="en-US" sz="1600" b="0" i="0" u="sng" dirty="0">
                <a:solidFill>
                  <a:srgbClr val="887871"/>
                </a:solidFill>
                <a:effectLst/>
                <a:latin typeface="guyot-press-1"/>
                <a:hlinkClick r:id="rId8"/>
              </a:rPr>
              <a:t>Some evidence</a:t>
            </a:r>
            <a:r>
              <a:rPr lang="en-US" sz="1600" b="0" i="0" dirty="0">
                <a:solidFill>
                  <a:srgbClr val="132935"/>
                </a:solidFill>
                <a:effectLst/>
                <a:latin typeface="guyot-press-1"/>
              </a:rPr>
              <a:t> even suggests that the ensuing enrollment increases improve cosmetology schools’ profits.</a:t>
            </a:r>
          </a:p>
        </p:txBody>
      </p:sp>
      <p:sp>
        <p:nvSpPr>
          <p:cNvPr id="6" name="Title 1">
            <a:extLst>
              <a:ext uri="{FF2B5EF4-FFF2-40B4-BE49-F238E27FC236}">
                <a16:creationId xmlns:a16="http://schemas.microsoft.com/office/drawing/2014/main" id="{111ACCDE-BE66-C3D8-D5FE-9B71C9D14D54}"/>
              </a:ext>
            </a:extLst>
          </p:cNvPr>
          <p:cNvSpPr>
            <a:spLocks noGrp="1"/>
          </p:cNvSpPr>
          <p:nvPr>
            <p:ph type="title"/>
          </p:nvPr>
        </p:nvSpPr>
        <p:spPr>
          <a:xfrm>
            <a:off x="517259" y="352735"/>
            <a:ext cx="10671996" cy="886578"/>
          </a:xfrm>
        </p:spPr>
        <p:txBody>
          <a:bodyPr>
            <a:normAutofit/>
          </a:bodyPr>
          <a:lstStyle/>
          <a:p>
            <a:pPr algn="ctr"/>
            <a:r>
              <a:rPr lang="en-US" sz="4000" dirty="0">
                <a:solidFill>
                  <a:srgbClr val="680808"/>
                </a:solidFill>
              </a:rPr>
              <a:t>American Enterprise Institute op ed </a:t>
            </a:r>
          </a:p>
        </p:txBody>
      </p:sp>
      <p:sp>
        <p:nvSpPr>
          <p:cNvPr id="2" name="TextBox 1">
            <a:extLst>
              <a:ext uri="{FF2B5EF4-FFF2-40B4-BE49-F238E27FC236}">
                <a16:creationId xmlns:a16="http://schemas.microsoft.com/office/drawing/2014/main" id="{28A0AF0F-5BFE-2109-6180-AD0D7D02CD32}"/>
              </a:ext>
            </a:extLst>
          </p:cNvPr>
          <p:cNvSpPr txBox="1"/>
          <p:nvPr/>
        </p:nvSpPr>
        <p:spPr>
          <a:xfrm>
            <a:off x="2477616" y="5848715"/>
            <a:ext cx="6808531"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https://www.aei.org/op-eds/as-feds-pull-back-student-loans-states-should-reform-cosmetology-licensing/</a:t>
            </a:r>
          </a:p>
        </p:txBody>
      </p:sp>
    </p:spTree>
    <p:extLst>
      <p:ext uri="{BB962C8B-B14F-4D97-AF65-F5344CB8AC3E}">
        <p14:creationId xmlns:p14="http://schemas.microsoft.com/office/powerpoint/2010/main" val="3656500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865EAA9-8A9A-0040-2A8B-16822A4777A2}"/>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E96CD7D5-D7FE-26E1-B801-D9AB8B461E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1C90B632-D4CB-8EB4-61D5-2A8FEB7846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CDC56CBC-A64A-4D3D-2166-6439B1A28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97074742-2AA8-30E5-0E97-2181D86577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F8B8FECA-454A-AC5C-363E-B5729E2F0E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6DE111E5-7324-BF9D-25CB-DBBA28A096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3F2BE465-E1BA-121D-B455-90717EDB17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55B839D9-C91E-6B3E-8042-1865E86AC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0915EBB7-C1DE-6492-3152-ADB17F3B1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1B8DFE6B-6755-18D9-7F79-2A3820C47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DDB1E6F7-A531-69E2-BE3A-F47917DA4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D4FB037F-E09F-9106-8169-6D6FD46DA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 name="TextBox 2">
            <a:extLst>
              <a:ext uri="{FF2B5EF4-FFF2-40B4-BE49-F238E27FC236}">
                <a16:creationId xmlns:a16="http://schemas.microsoft.com/office/drawing/2014/main" id="{4D633A08-4F89-CDBA-8CCC-8B0D1218B8C4}"/>
              </a:ext>
            </a:extLst>
          </p:cNvPr>
          <p:cNvSpPr txBox="1"/>
          <p:nvPr/>
        </p:nvSpPr>
        <p:spPr>
          <a:xfrm>
            <a:off x="545883" y="1481231"/>
            <a:ext cx="10671995" cy="4031873"/>
          </a:xfrm>
          <a:prstGeom prst="rect">
            <a:avLst/>
          </a:prstGeom>
          <a:noFill/>
        </p:spPr>
        <p:txBody>
          <a:bodyPr wrap="square" rtlCol="0">
            <a:spAutoFit/>
          </a:bodyPr>
          <a:lstStyle/>
          <a:p>
            <a:pPr algn="l" fontAlgn="base">
              <a:buNone/>
            </a:pPr>
            <a:r>
              <a:rPr lang="en-US" sz="1600" b="0" i="0" dirty="0">
                <a:solidFill>
                  <a:srgbClr val="132935"/>
                </a:solidFill>
                <a:effectLst/>
                <a:latin typeface="guyot-press-1"/>
              </a:rPr>
              <a:t>Utah is one example of a state taking significant steps to reform cosmetology licensing requirements. With the enactment of </a:t>
            </a:r>
            <a:r>
              <a:rPr lang="en-US" sz="1600" b="0" i="0" u="sng" dirty="0">
                <a:solidFill>
                  <a:srgbClr val="887871"/>
                </a:solidFill>
                <a:effectLst/>
                <a:latin typeface="guyot-press-1"/>
                <a:hlinkClick r:id="rId4"/>
              </a:rPr>
              <a:t>SB 330</a:t>
            </a:r>
            <a:r>
              <a:rPr lang="en-US" sz="1600" b="0" i="0" dirty="0">
                <a:solidFill>
                  <a:srgbClr val="132935"/>
                </a:solidFill>
                <a:effectLst/>
                <a:latin typeface="guyot-press-1"/>
              </a:rPr>
              <a:t> last year, most cosmetology education requirements were cut from 1,600 to 1,250 hours. Barbers can now obtain a license to work in Utah with just 130 hours of education. Aspiring workers may also substitute apprentice hours for beauty school hours.</a:t>
            </a:r>
          </a:p>
          <a:p>
            <a:pPr algn="l" fontAlgn="base">
              <a:buNone/>
            </a:pPr>
            <a:endParaRPr lang="en-US" sz="1600" b="0" i="0" dirty="0">
              <a:solidFill>
                <a:srgbClr val="132935"/>
              </a:solidFill>
              <a:effectLst/>
              <a:latin typeface="guyot-press-1"/>
            </a:endParaRPr>
          </a:p>
          <a:p>
            <a:pPr algn="l" fontAlgn="base">
              <a:buNone/>
            </a:pPr>
            <a:r>
              <a:rPr lang="en-US" sz="1600" b="0" i="0" dirty="0">
                <a:solidFill>
                  <a:srgbClr val="132935"/>
                </a:solidFill>
                <a:effectLst/>
                <a:latin typeface="guyot-press-1"/>
              </a:rPr>
              <a:t>But states could go even further and end cosmetologist licensure entirely. Cosmetologist licensing is not ubiquitous worldwide. More than 119 million people in the </a:t>
            </a:r>
            <a:r>
              <a:rPr lang="en-US" sz="1600" b="0" i="0" u="sng" dirty="0">
                <a:solidFill>
                  <a:srgbClr val="887871"/>
                </a:solidFill>
                <a:effectLst/>
                <a:latin typeface="guyot-press-1"/>
                <a:hlinkClick r:id="rId5"/>
              </a:rPr>
              <a:t>UK and Spain</a:t>
            </a:r>
            <a:r>
              <a:rPr lang="en-US" sz="1600" b="0" i="0" dirty="0">
                <a:solidFill>
                  <a:srgbClr val="132935"/>
                </a:solidFill>
                <a:effectLst/>
                <a:latin typeface="guyot-press-1"/>
              </a:rPr>
              <a:t> live without cosmetologist licensing. Several Canadian provinces, including </a:t>
            </a:r>
            <a:r>
              <a:rPr lang="en-US" sz="1600" b="0" i="0" u="sng" dirty="0">
                <a:solidFill>
                  <a:srgbClr val="887871"/>
                </a:solidFill>
                <a:effectLst/>
                <a:latin typeface="guyot-press-1"/>
                <a:hlinkClick r:id="rId6"/>
              </a:rPr>
              <a:t>British Columbia</a:t>
            </a:r>
            <a:r>
              <a:rPr lang="en-US" sz="1600" b="0" i="0" dirty="0">
                <a:solidFill>
                  <a:srgbClr val="132935"/>
                </a:solidFill>
                <a:effectLst/>
                <a:latin typeface="guyot-press-1"/>
              </a:rPr>
              <a:t>, also do not require cosmetology licensing. Instead, regulation often occurs at the shop level. Beauty salons may need to register their business and be subject to random inspections. This way, the public is offered protection without overly cumbersome regulation that limits entry to the profession, which </a:t>
            </a:r>
            <a:r>
              <a:rPr lang="en-US" sz="1600" b="0" i="0" u="sng" dirty="0">
                <a:solidFill>
                  <a:srgbClr val="887871"/>
                </a:solidFill>
                <a:effectLst/>
                <a:latin typeface="guyot-press-1"/>
                <a:hlinkClick r:id="rId7"/>
              </a:rPr>
              <a:t>research has shown</a:t>
            </a:r>
            <a:r>
              <a:rPr lang="en-US" sz="1600" b="0" i="0" dirty="0">
                <a:solidFill>
                  <a:srgbClr val="132935"/>
                </a:solidFill>
                <a:effectLst/>
                <a:latin typeface="guyot-press-1"/>
              </a:rPr>
              <a:t> fails to prevent accidents and bad actors.</a:t>
            </a:r>
          </a:p>
          <a:p>
            <a:pPr algn="l" fontAlgn="base">
              <a:buNone/>
            </a:pPr>
            <a:endParaRPr lang="en-US" sz="1600" b="0" i="0" dirty="0">
              <a:solidFill>
                <a:srgbClr val="132935"/>
              </a:solidFill>
              <a:effectLst/>
              <a:latin typeface="guyot-press-1"/>
            </a:endParaRPr>
          </a:p>
          <a:p>
            <a:pPr algn="l" fontAlgn="base">
              <a:buNone/>
            </a:pPr>
            <a:r>
              <a:rPr lang="en-US" sz="1600" b="0" i="0" dirty="0">
                <a:solidFill>
                  <a:srgbClr val="132935"/>
                </a:solidFill>
                <a:effectLst/>
                <a:latin typeface="guyot-press-1"/>
              </a:rPr>
              <a:t>Cosmetology schools could still exist in a world without licensure. But rather than relying on state training mandates, they would need to demonstrate their educational value to attract voluntary paying customers. Beauty schools, which effectively teach students to become better at their craft — and achieve higher wages — could thrive. But those that exist mainly as a box for aspiring beauticians to check on the road to licensure would need to reform.</a:t>
            </a:r>
          </a:p>
        </p:txBody>
      </p:sp>
      <p:sp>
        <p:nvSpPr>
          <p:cNvPr id="6" name="Title 1">
            <a:extLst>
              <a:ext uri="{FF2B5EF4-FFF2-40B4-BE49-F238E27FC236}">
                <a16:creationId xmlns:a16="http://schemas.microsoft.com/office/drawing/2014/main" id="{5E03EAD0-B078-2518-1DC1-45EE2D09450B}"/>
              </a:ext>
            </a:extLst>
          </p:cNvPr>
          <p:cNvSpPr>
            <a:spLocks noGrp="1"/>
          </p:cNvSpPr>
          <p:nvPr>
            <p:ph type="title"/>
          </p:nvPr>
        </p:nvSpPr>
        <p:spPr>
          <a:xfrm>
            <a:off x="517259" y="352735"/>
            <a:ext cx="10671996" cy="886578"/>
          </a:xfrm>
        </p:spPr>
        <p:txBody>
          <a:bodyPr>
            <a:normAutofit/>
          </a:bodyPr>
          <a:lstStyle/>
          <a:p>
            <a:pPr algn="ctr"/>
            <a:r>
              <a:rPr lang="en-US" sz="4000" dirty="0">
                <a:solidFill>
                  <a:srgbClr val="680808"/>
                </a:solidFill>
              </a:rPr>
              <a:t>American Enterprise Institute op ed </a:t>
            </a:r>
          </a:p>
        </p:txBody>
      </p:sp>
      <p:sp>
        <p:nvSpPr>
          <p:cNvPr id="2" name="TextBox 1">
            <a:extLst>
              <a:ext uri="{FF2B5EF4-FFF2-40B4-BE49-F238E27FC236}">
                <a16:creationId xmlns:a16="http://schemas.microsoft.com/office/drawing/2014/main" id="{CF42364C-4EFB-F421-7794-8519008AC3EC}"/>
              </a:ext>
            </a:extLst>
          </p:cNvPr>
          <p:cNvSpPr txBox="1"/>
          <p:nvPr/>
        </p:nvSpPr>
        <p:spPr>
          <a:xfrm>
            <a:off x="2477616" y="5848715"/>
            <a:ext cx="6808531"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https://www.aei.org/op-eds/as-feds-pull-back-student-loans-states-should-reform-cosmetology-licensing/</a:t>
            </a:r>
          </a:p>
        </p:txBody>
      </p:sp>
    </p:spTree>
    <p:extLst>
      <p:ext uri="{BB962C8B-B14F-4D97-AF65-F5344CB8AC3E}">
        <p14:creationId xmlns:p14="http://schemas.microsoft.com/office/powerpoint/2010/main" val="2036207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2C2045F1-ADFC-4AD5-9224-92CB7870103F}"/>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49657F21-B8C4-43DE-281E-451E327A738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1EBDE89E-13C6-D1A9-76AA-DC545C137F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3175E6C3-04F7-E871-AF25-C65E14DD8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A716C9E2-ABE7-51C3-568C-8A4FB31FE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0A13272A-98C0-D803-E7EC-D7B3529F4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7EAA2E17-0F6B-F004-C88E-CC3C6F311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38218380-6FD0-D90F-AFF7-D4B3DEF31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BB170D16-BD23-DAB6-6FA0-CAD1497675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4088EB7C-9EA4-9093-9FB1-188EA12B3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3AC9C166-CB86-8EEC-AE5C-BA2BD71EBB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F7A49A32-223E-20BC-F242-AB127D691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C6270E88-6E20-7FB1-DC21-22C2DC3002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 name="TextBox 2">
            <a:extLst>
              <a:ext uri="{FF2B5EF4-FFF2-40B4-BE49-F238E27FC236}">
                <a16:creationId xmlns:a16="http://schemas.microsoft.com/office/drawing/2014/main" id="{54091ECE-6408-09EF-71CA-D8D0F16CB839}"/>
              </a:ext>
            </a:extLst>
          </p:cNvPr>
          <p:cNvSpPr txBox="1"/>
          <p:nvPr/>
        </p:nvSpPr>
        <p:spPr>
          <a:xfrm>
            <a:off x="545883" y="1682773"/>
            <a:ext cx="10671995" cy="830997"/>
          </a:xfrm>
          <a:prstGeom prst="rect">
            <a:avLst/>
          </a:prstGeom>
          <a:noFill/>
        </p:spPr>
        <p:txBody>
          <a:bodyPr wrap="square" rtlCol="0">
            <a:spAutoFit/>
          </a:bodyPr>
          <a:lstStyle/>
          <a:p>
            <a:pPr algn="l" fontAlgn="base">
              <a:buNone/>
            </a:pPr>
            <a:r>
              <a:rPr lang="en-US" sz="1600" b="0" i="0" dirty="0">
                <a:solidFill>
                  <a:srgbClr val="132935"/>
                </a:solidFill>
                <a:effectLst/>
                <a:latin typeface="guyot-press-1"/>
              </a:rPr>
              <a:t>Heavy licensing requirements for cosmetologists were supposed to protect the public. Instead, licensing has sentenced barbers and hairstylists to unaffordable student debt. By reducing or even eliminating cosmetology licensing, states can address the student debt crisis and expand opportunity in one blow.</a:t>
            </a:r>
          </a:p>
        </p:txBody>
      </p:sp>
      <p:sp>
        <p:nvSpPr>
          <p:cNvPr id="6" name="Title 1">
            <a:extLst>
              <a:ext uri="{FF2B5EF4-FFF2-40B4-BE49-F238E27FC236}">
                <a16:creationId xmlns:a16="http://schemas.microsoft.com/office/drawing/2014/main" id="{895DA386-D8D7-D087-6D1F-06E18CAD0817}"/>
              </a:ext>
            </a:extLst>
          </p:cNvPr>
          <p:cNvSpPr>
            <a:spLocks noGrp="1"/>
          </p:cNvSpPr>
          <p:nvPr>
            <p:ph type="title"/>
          </p:nvPr>
        </p:nvSpPr>
        <p:spPr>
          <a:xfrm>
            <a:off x="517259" y="352735"/>
            <a:ext cx="10671996" cy="886578"/>
          </a:xfrm>
        </p:spPr>
        <p:txBody>
          <a:bodyPr>
            <a:normAutofit/>
          </a:bodyPr>
          <a:lstStyle/>
          <a:p>
            <a:pPr algn="ctr"/>
            <a:r>
              <a:rPr lang="en-US" sz="4000" dirty="0">
                <a:solidFill>
                  <a:srgbClr val="680808"/>
                </a:solidFill>
              </a:rPr>
              <a:t>American Enterprise Institute op ed </a:t>
            </a:r>
          </a:p>
        </p:txBody>
      </p:sp>
      <p:sp>
        <p:nvSpPr>
          <p:cNvPr id="2" name="TextBox 1">
            <a:extLst>
              <a:ext uri="{FF2B5EF4-FFF2-40B4-BE49-F238E27FC236}">
                <a16:creationId xmlns:a16="http://schemas.microsoft.com/office/drawing/2014/main" id="{1F676E7A-2578-CAF0-DE2C-CE796BFA88DC}"/>
              </a:ext>
            </a:extLst>
          </p:cNvPr>
          <p:cNvSpPr txBox="1"/>
          <p:nvPr/>
        </p:nvSpPr>
        <p:spPr>
          <a:xfrm>
            <a:off x="2477616" y="5848715"/>
            <a:ext cx="6808531"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https://www.aei.org/op-eds/as-feds-pull-back-student-loans-states-should-reform-cosmetology-licensing/</a:t>
            </a:r>
          </a:p>
        </p:txBody>
      </p:sp>
      <p:pic>
        <p:nvPicPr>
          <p:cNvPr id="5" name="Picture 4">
            <a:extLst>
              <a:ext uri="{FF2B5EF4-FFF2-40B4-BE49-F238E27FC236}">
                <a16:creationId xmlns:a16="http://schemas.microsoft.com/office/drawing/2014/main" id="{61742542-072B-4FAC-69A4-A060389804CE}"/>
              </a:ext>
            </a:extLst>
          </p:cNvPr>
          <p:cNvPicPr>
            <a:picLocks noChangeAspect="1"/>
          </p:cNvPicPr>
          <p:nvPr/>
        </p:nvPicPr>
        <p:blipFill>
          <a:blip r:embed="rId4"/>
          <a:stretch>
            <a:fillRect/>
          </a:stretch>
        </p:blipFill>
        <p:spPr>
          <a:xfrm>
            <a:off x="6961550" y="2548640"/>
            <a:ext cx="2825140" cy="2743200"/>
          </a:xfrm>
          <a:prstGeom prst="rect">
            <a:avLst/>
          </a:prstGeom>
        </p:spPr>
      </p:pic>
    </p:spTree>
    <p:extLst>
      <p:ext uri="{BB962C8B-B14F-4D97-AF65-F5344CB8AC3E}">
        <p14:creationId xmlns:p14="http://schemas.microsoft.com/office/powerpoint/2010/main" val="19719129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FD85E3E-DD35-1129-4C16-74E151308D38}"/>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3" name="Group 42">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45" name="Rectangle 44">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6"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7" name="Rectangle 46">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8" name="Picture 17">
            <a:extLst>
              <a:ext uri="{FF2B5EF4-FFF2-40B4-BE49-F238E27FC236}">
                <a16:creationId xmlns:a16="http://schemas.microsoft.com/office/drawing/2014/main" id="{04EF7FB0-D5AF-753A-4970-4ABD9E2E9BA3}"/>
              </a:ext>
            </a:extLst>
          </p:cNvPr>
          <p:cNvPicPr>
            <a:picLocks noChangeAspect="1"/>
          </p:cNvPicPr>
          <p:nvPr/>
        </p:nvPicPr>
        <p:blipFill>
          <a:blip r:embed="rId4"/>
          <a:srcRect t="12379" b="14331"/>
          <a:stretch>
            <a:fillRect/>
          </a:stretch>
        </p:blipFill>
        <p:spPr>
          <a:xfrm>
            <a:off x="20" y="10"/>
            <a:ext cx="12191980" cy="6857990"/>
          </a:xfrm>
          <a:prstGeom prst="rect">
            <a:avLst/>
          </a:prstGeom>
        </p:spPr>
      </p:pic>
    </p:spTree>
    <p:extLst>
      <p:ext uri="{BB962C8B-B14F-4D97-AF65-F5344CB8AC3E}">
        <p14:creationId xmlns:p14="http://schemas.microsoft.com/office/powerpoint/2010/main" val="15193490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8C8763A-BBA6-897F-5533-50B884D6723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4"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0"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2" name="Picture 21">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6"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1FD6FF8A-6194-CDE2-5957-2A6F405F38E5}"/>
              </a:ext>
            </a:extLst>
          </p:cNvPr>
          <p:cNvSpPr>
            <a:spLocks noGrp="1"/>
          </p:cNvSpPr>
          <p:nvPr>
            <p:ph type="title"/>
          </p:nvPr>
        </p:nvSpPr>
        <p:spPr>
          <a:xfrm>
            <a:off x="472421" y="1745895"/>
            <a:ext cx="3326650" cy="1119088"/>
          </a:xfrm>
        </p:spPr>
        <p:txBody>
          <a:bodyPr vert="horz" lIns="91440" tIns="45720" rIns="91440" bIns="45720" rtlCol="0" anchor="b">
            <a:normAutofit/>
          </a:bodyPr>
          <a:lstStyle/>
          <a:p>
            <a:pPr algn="ctr"/>
            <a:r>
              <a:rPr lang="en-US" sz="3100" dirty="0"/>
              <a:t> </a:t>
            </a:r>
            <a:r>
              <a:rPr lang="en-US" sz="3100" dirty="0">
                <a:solidFill>
                  <a:srgbClr val="680808"/>
                </a:solidFill>
              </a:rPr>
              <a:t>public service loan forgiveness</a:t>
            </a:r>
          </a:p>
        </p:txBody>
      </p:sp>
      <p:sp>
        <p:nvSpPr>
          <p:cNvPr id="28" name="Rectangle 27">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Rectangle 29">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Rectangle 31">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group of people with speech bubbles&#10;&#10;AI-generated content may be incorrect.">
            <a:extLst>
              <a:ext uri="{FF2B5EF4-FFF2-40B4-BE49-F238E27FC236}">
                <a16:creationId xmlns:a16="http://schemas.microsoft.com/office/drawing/2014/main" id="{9E450368-4A35-97FC-CE8B-CABCC876D6B5}"/>
              </a:ext>
            </a:extLst>
          </p:cNvPr>
          <p:cNvPicPr>
            <a:picLocks noChangeAspect="1"/>
          </p:cNvPicPr>
          <p:nvPr/>
        </p:nvPicPr>
        <p:blipFill>
          <a:blip r:embed="rId4"/>
          <a:stretch>
            <a:fillRect/>
          </a:stretch>
        </p:blipFill>
        <p:spPr>
          <a:xfrm>
            <a:off x="5321367" y="871197"/>
            <a:ext cx="6174771" cy="5109623"/>
          </a:xfrm>
          <a:prstGeom prst="rect">
            <a:avLst/>
          </a:prstGeom>
        </p:spPr>
      </p:pic>
      <p:sp>
        <p:nvSpPr>
          <p:cNvPr id="3" name="TextBox 2">
            <a:extLst>
              <a:ext uri="{FF2B5EF4-FFF2-40B4-BE49-F238E27FC236}">
                <a16:creationId xmlns:a16="http://schemas.microsoft.com/office/drawing/2014/main" id="{6AFA669F-EADC-629A-F702-B9F136603AA4}"/>
              </a:ext>
            </a:extLst>
          </p:cNvPr>
          <p:cNvSpPr txBox="1"/>
          <p:nvPr/>
        </p:nvSpPr>
        <p:spPr>
          <a:xfrm>
            <a:off x="718441" y="3985637"/>
            <a:ext cx="2811988"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Final Regulations Published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10/31/2025</a:t>
            </a:r>
          </a:p>
        </p:txBody>
      </p:sp>
    </p:spTree>
    <p:extLst>
      <p:ext uri="{BB962C8B-B14F-4D97-AF65-F5344CB8AC3E}">
        <p14:creationId xmlns:p14="http://schemas.microsoft.com/office/powerpoint/2010/main" val="28133032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4843423-9DED-0FBD-BAB0-80A6687406A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B7E6363-F5CF-E333-B24D-6744F72E6A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a:extLst>
              <a:ext uri="{FF2B5EF4-FFF2-40B4-BE49-F238E27FC236}">
                <a16:creationId xmlns:a16="http://schemas.microsoft.com/office/drawing/2014/main" id="{DD5521D6-213F-B2BE-A37C-1EB05E368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4" name="Freeform 13">
            <a:extLst>
              <a:ext uri="{FF2B5EF4-FFF2-40B4-BE49-F238E27FC236}">
                <a16:creationId xmlns:a16="http://schemas.microsoft.com/office/drawing/2014/main" id="{0BF10D36-1D67-5687-17D5-2C8D2B240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25">
            <a:extLst>
              <a:ext uri="{FF2B5EF4-FFF2-40B4-BE49-F238E27FC236}">
                <a16:creationId xmlns:a16="http://schemas.microsoft.com/office/drawing/2014/main" id="{A3A62014-E603-578B-AE49-A0ABE9A68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8" name="Freeform 14">
            <a:extLst>
              <a:ext uri="{FF2B5EF4-FFF2-40B4-BE49-F238E27FC236}">
                <a16:creationId xmlns:a16="http://schemas.microsoft.com/office/drawing/2014/main" id="{6628E75D-3193-4E71-344A-0F3F1CBBC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20" name="5-Point Star 24">
            <a:extLst>
              <a:ext uri="{FF2B5EF4-FFF2-40B4-BE49-F238E27FC236}">
                <a16:creationId xmlns:a16="http://schemas.microsoft.com/office/drawing/2014/main" id="{E24D9D6D-DC29-2823-5AEC-F3DD68095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2" name="Picture 21">
            <a:extLst>
              <a:ext uri="{FF2B5EF4-FFF2-40B4-BE49-F238E27FC236}">
                <a16:creationId xmlns:a16="http://schemas.microsoft.com/office/drawing/2014/main" id="{3DD5FFCD-AC8F-B9E5-0C8A-D708501DD47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4" name="Rectangle 23">
            <a:extLst>
              <a:ext uri="{FF2B5EF4-FFF2-40B4-BE49-F238E27FC236}">
                <a16:creationId xmlns:a16="http://schemas.microsoft.com/office/drawing/2014/main" id="{41E2B018-FA54-961E-03EB-DE8365862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6" name="Freeform 5">
            <a:extLst>
              <a:ext uri="{FF2B5EF4-FFF2-40B4-BE49-F238E27FC236}">
                <a16:creationId xmlns:a16="http://schemas.microsoft.com/office/drawing/2014/main" id="{38F5ADC4-4E30-C68A-2F06-E19628A3C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DBCA052C-F04D-ADFE-142D-0422A29739B7}"/>
              </a:ext>
            </a:extLst>
          </p:cNvPr>
          <p:cNvSpPr>
            <a:spLocks noGrp="1"/>
          </p:cNvSpPr>
          <p:nvPr>
            <p:ph type="title"/>
          </p:nvPr>
        </p:nvSpPr>
        <p:spPr>
          <a:xfrm>
            <a:off x="461110" y="1113790"/>
            <a:ext cx="3326650" cy="2511554"/>
          </a:xfrm>
        </p:spPr>
        <p:txBody>
          <a:bodyPr vert="horz" lIns="91440" tIns="45720" rIns="91440" bIns="45720" rtlCol="0" anchor="b">
            <a:normAutofit fontScale="90000"/>
          </a:bodyPr>
          <a:lstStyle/>
          <a:p>
            <a:pPr algn="ctr"/>
            <a:r>
              <a:rPr lang="en-US" sz="3100" dirty="0"/>
              <a:t> </a:t>
            </a:r>
            <a:r>
              <a:rPr lang="en-US" sz="3100" dirty="0">
                <a:solidFill>
                  <a:srgbClr val="680808"/>
                </a:solidFill>
              </a:rPr>
              <a:t>Reimagining </a:t>
            </a:r>
            <a:br>
              <a:rPr lang="en-US" sz="3100" dirty="0">
                <a:solidFill>
                  <a:srgbClr val="680808"/>
                </a:solidFill>
              </a:rPr>
            </a:br>
            <a:r>
              <a:rPr lang="en-US" sz="3100" dirty="0">
                <a:solidFill>
                  <a:srgbClr val="680808"/>
                </a:solidFill>
              </a:rPr>
              <a:t>and </a:t>
            </a:r>
            <a:br>
              <a:rPr lang="en-US" sz="3100" dirty="0">
                <a:solidFill>
                  <a:srgbClr val="680808"/>
                </a:solidFill>
              </a:rPr>
            </a:br>
            <a:r>
              <a:rPr lang="en-US" sz="3100" dirty="0">
                <a:solidFill>
                  <a:srgbClr val="680808"/>
                </a:solidFill>
              </a:rPr>
              <a:t>Improving </a:t>
            </a:r>
            <a:br>
              <a:rPr lang="en-US" sz="3100" dirty="0">
                <a:solidFill>
                  <a:srgbClr val="680808"/>
                </a:solidFill>
              </a:rPr>
            </a:br>
            <a:r>
              <a:rPr lang="en-US" sz="3100" dirty="0">
                <a:solidFill>
                  <a:srgbClr val="680808"/>
                </a:solidFill>
              </a:rPr>
              <a:t>Student Education </a:t>
            </a:r>
            <a:br>
              <a:rPr lang="en-US" sz="3100" dirty="0">
                <a:solidFill>
                  <a:srgbClr val="680808"/>
                </a:solidFill>
              </a:rPr>
            </a:br>
            <a:r>
              <a:rPr lang="en-US" sz="3100" dirty="0">
                <a:solidFill>
                  <a:srgbClr val="680808"/>
                </a:solidFill>
              </a:rPr>
              <a:t>(RISE) </a:t>
            </a:r>
            <a:br>
              <a:rPr lang="en-US" sz="3100" dirty="0">
                <a:solidFill>
                  <a:srgbClr val="680808"/>
                </a:solidFill>
              </a:rPr>
            </a:br>
            <a:r>
              <a:rPr lang="en-US" sz="3100" dirty="0">
                <a:solidFill>
                  <a:srgbClr val="680808"/>
                </a:solidFill>
              </a:rPr>
              <a:t>Committee</a:t>
            </a:r>
          </a:p>
        </p:txBody>
      </p:sp>
      <p:sp>
        <p:nvSpPr>
          <p:cNvPr id="28" name="Rectangle 27">
            <a:extLst>
              <a:ext uri="{FF2B5EF4-FFF2-40B4-BE49-F238E27FC236}">
                <a16:creationId xmlns:a16="http://schemas.microsoft.com/office/drawing/2014/main" id="{A6420458-0796-95DC-0590-6C83879CD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Rectangle 29">
            <a:extLst>
              <a:ext uri="{FF2B5EF4-FFF2-40B4-BE49-F238E27FC236}">
                <a16:creationId xmlns:a16="http://schemas.microsoft.com/office/drawing/2014/main" id="{A5E89F82-1504-A785-F1CE-9CE483CCD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Rectangle 31">
            <a:extLst>
              <a:ext uri="{FF2B5EF4-FFF2-40B4-BE49-F238E27FC236}">
                <a16:creationId xmlns:a16="http://schemas.microsoft.com/office/drawing/2014/main" id="{B4CABEB1-0B52-CD12-6D14-F1A04A5FD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group of people with speech bubbles&#10;&#10;AI-generated content may be incorrect.">
            <a:extLst>
              <a:ext uri="{FF2B5EF4-FFF2-40B4-BE49-F238E27FC236}">
                <a16:creationId xmlns:a16="http://schemas.microsoft.com/office/drawing/2014/main" id="{D86486A4-DF31-F2B7-08B6-04C75E691BE8}"/>
              </a:ext>
            </a:extLst>
          </p:cNvPr>
          <p:cNvPicPr>
            <a:picLocks noChangeAspect="1"/>
          </p:cNvPicPr>
          <p:nvPr/>
        </p:nvPicPr>
        <p:blipFill>
          <a:blip r:embed="rId4"/>
          <a:stretch>
            <a:fillRect/>
          </a:stretch>
        </p:blipFill>
        <p:spPr>
          <a:xfrm>
            <a:off x="5321367" y="871197"/>
            <a:ext cx="6174771" cy="5109623"/>
          </a:xfrm>
          <a:prstGeom prst="rect">
            <a:avLst/>
          </a:prstGeom>
        </p:spPr>
      </p:pic>
      <p:sp>
        <p:nvSpPr>
          <p:cNvPr id="3" name="TextBox 2">
            <a:extLst>
              <a:ext uri="{FF2B5EF4-FFF2-40B4-BE49-F238E27FC236}">
                <a16:creationId xmlns:a16="http://schemas.microsoft.com/office/drawing/2014/main" id="{FB622C87-B0F7-E06F-9285-E4B3251E057F}"/>
              </a:ext>
            </a:extLst>
          </p:cNvPr>
          <p:cNvSpPr txBox="1"/>
          <p:nvPr/>
        </p:nvSpPr>
        <p:spPr>
          <a:xfrm>
            <a:off x="718453" y="4220092"/>
            <a:ext cx="2811988"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Final Regulations Published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Impact" panose="020B0806030902050204"/>
              </a:rPr>
              <a:t>5/1/2026</a:t>
            </a: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p:txBody>
      </p:sp>
    </p:spTree>
    <p:extLst>
      <p:ext uri="{BB962C8B-B14F-4D97-AF65-F5344CB8AC3E}">
        <p14:creationId xmlns:p14="http://schemas.microsoft.com/office/powerpoint/2010/main" val="181562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9818D-C2A4-F6FF-3B16-27A2E98A2AC9}"/>
            </a:ext>
          </a:extLst>
        </p:cNvPr>
        <p:cNvGrpSpPr/>
        <p:nvPr/>
      </p:nvGrpSpPr>
      <p:grpSpPr>
        <a:xfrm>
          <a:off x="0" y="0"/>
          <a:ext cx="0" cy="0"/>
          <a:chOff x="0" y="0"/>
          <a:chExt cx="0" cy="0"/>
        </a:xfrm>
      </p:grpSpPr>
      <p:pic>
        <p:nvPicPr>
          <p:cNvPr id="2" name="Picture 1" descr="A red sign with white text&#10;&#10;Description automatically generated with low confidence">
            <a:extLst>
              <a:ext uri="{FF2B5EF4-FFF2-40B4-BE49-F238E27FC236}">
                <a16:creationId xmlns:a16="http://schemas.microsoft.com/office/drawing/2014/main" id="{41981191-2C3B-5087-D75C-80AA764409AD}"/>
              </a:ext>
            </a:extLst>
          </p:cNvPr>
          <p:cNvPicPr>
            <a:picLocks noChangeAspect="1"/>
          </p:cNvPicPr>
          <p:nvPr/>
        </p:nvPicPr>
        <p:blipFill rotWithShape="1">
          <a:blip r:embed="rId2"/>
          <a:srcRect t="3168" b="12562"/>
          <a:stretch/>
        </p:blipFill>
        <p:spPr>
          <a:xfrm>
            <a:off x="20" y="10"/>
            <a:ext cx="12191980" cy="6857990"/>
          </a:xfrm>
          <a:prstGeom prst="rect">
            <a:avLst/>
          </a:prstGeom>
        </p:spPr>
      </p:pic>
    </p:spTree>
    <p:extLst>
      <p:ext uri="{BB962C8B-B14F-4D97-AF65-F5344CB8AC3E}">
        <p14:creationId xmlns:p14="http://schemas.microsoft.com/office/powerpoint/2010/main" val="1976671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5F15B50-21C5-1DC9-3F86-329CA14CA989}"/>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A0C2CF75-AF16-575A-4FFB-EE862230DAA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9" name="Freeform 11">
            <a:extLst>
              <a:ext uri="{FF2B5EF4-FFF2-40B4-BE49-F238E27FC236}">
                <a16:creationId xmlns:a16="http://schemas.microsoft.com/office/drawing/2014/main" id="{51F5AA19-DAA7-6835-65B4-F0E6E05DF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1" name="Freeform 13">
            <a:extLst>
              <a:ext uri="{FF2B5EF4-FFF2-40B4-BE49-F238E27FC236}">
                <a16:creationId xmlns:a16="http://schemas.microsoft.com/office/drawing/2014/main" id="{D6847B69-C622-7294-6BDB-FE39F06EA4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3" name="Freeform 25">
            <a:extLst>
              <a:ext uri="{FF2B5EF4-FFF2-40B4-BE49-F238E27FC236}">
                <a16:creationId xmlns:a16="http://schemas.microsoft.com/office/drawing/2014/main" id="{6C574274-2D4B-0215-E9E5-BD8542F8F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5" name="Freeform 14">
            <a:extLst>
              <a:ext uri="{FF2B5EF4-FFF2-40B4-BE49-F238E27FC236}">
                <a16:creationId xmlns:a16="http://schemas.microsoft.com/office/drawing/2014/main" id="{D7CA4A29-553F-7769-63C4-7CA312863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7" name="5-Point Star 24">
            <a:extLst>
              <a:ext uri="{FF2B5EF4-FFF2-40B4-BE49-F238E27FC236}">
                <a16:creationId xmlns:a16="http://schemas.microsoft.com/office/drawing/2014/main" id="{FCD618C2-D44B-B3C6-C58A-DA60EE958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9" name="Picture 48">
            <a:extLst>
              <a:ext uri="{FF2B5EF4-FFF2-40B4-BE49-F238E27FC236}">
                <a16:creationId xmlns:a16="http://schemas.microsoft.com/office/drawing/2014/main" id="{8AAE6927-7D78-ECE2-10FE-172AD4174C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 name="Rectangle 50">
            <a:extLst>
              <a:ext uri="{FF2B5EF4-FFF2-40B4-BE49-F238E27FC236}">
                <a16:creationId xmlns:a16="http://schemas.microsoft.com/office/drawing/2014/main" id="{F01E2A05-CAC6-A7AB-09BD-F6486EFB0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3" name="Freeform 5">
            <a:extLst>
              <a:ext uri="{FF2B5EF4-FFF2-40B4-BE49-F238E27FC236}">
                <a16:creationId xmlns:a16="http://schemas.microsoft.com/office/drawing/2014/main" id="{27C396BA-BA1B-7353-B952-179F103C1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69CDEC0E-229B-B41E-FA8F-171A0DDB320F}"/>
              </a:ext>
            </a:extLst>
          </p:cNvPr>
          <p:cNvSpPr>
            <a:spLocks noGrp="1"/>
          </p:cNvSpPr>
          <p:nvPr>
            <p:ph type="title"/>
          </p:nvPr>
        </p:nvSpPr>
        <p:spPr>
          <a:xfrm>
            <a:off x="494827" y="491849"/>
            <a:ext cx="3326650" cy="3631107"/>
          </a:xfrm>
        </p:spPr>
        <p:txBody>
          <a:bodyPr vert="horz" lIns="91440" tIns="45720" rIns="91440" bIns="45720" rtlCol="0" anchor="b">
            <a:normAutofit fontScale="90000"/>
          </a:bodyPr>
          <a:lstStyle/>
          <a:p>
            <a:pPr algn="ctr"/>
            <a:r>
              <a:rPr lang="en-US" sz="2600" dirty="0"/>
              <a:t> </a:t>
            </a:r>
            <a:r>
              <a:rPr lang="en-US" sz="2600" dirty="0">
                <a:solidFill>
                  <a:srgbClr val="680808"/>
                </a:solidFill>
              </a:rPr>
              <a:t>ACCOUNTABILITY IN HIGHER EDUCATION </a:t>
            </a:r>
            <a:br>
              <a:rPr lang="en-US" sz="2600" dirty="0">
                <a:solidFill>
                  <a:srgbClr val="680808"/>
                </a:solidFill>
              </a:rPr>
            </a:br>
            <a:r>
              <a:rPr lang="en-US" sz="2600" dirty="0">
                <a:solidFill>
                  <a:srgbClr val="680808"/>
                </a:solidFill>
              </a:rPr>
              <a:t>AND ACCESS </a:t>
            </a:r>
            <a:br>
              <a:rPr lang="en-US" sz="2600" dirty="0">
                <a:solidFill>
                  <a:srgbClr val="680808"/>
                </a:solidFill>
              </a:rPr>
            </a:br>
            <a:r>
              <a:rPr lang="en-US" sz="2600" dirty="0">
                <a:solidFill>
                  <a:srgbClr val="680808"/>
                </a:solidFill>
              </a:rPr>
              <a:t>THROUGH </a:t>
            </a:r>
            <a:br>
              <a:rPr lang="en-US" sz="2600" dirty="0">
                <a:solidFill>
                  <a:srgbClr val="680808"/>
                </a:solidFill>
              </a:rPr>
            </a:br>
            <a:r>
              <a:rPr lang="en-US" sz="2600" dirty="0">
                <a:solidFill>
                  <a:srgbClr val="680808"/>
                </a:solidFill>
              </a:rPr>
              <a:t>DEMAND-DRIVEN WORKFORCE PELL (AHEAD) Committee</a:t>
            </a:r>
            <a:br>
              <a:rPr lang="en-US" sz="2600" dirty="0">
                <a:solidFill>
                  <a:srgbClr val="680808"/>
                </a:solidFill>
              </a:rPr>
            </a:br>
            <a:br>
              <a:rPr lang="en-US" sz="2600" dirty="0">
                <a:solidFill>
                  <a:srgbClr val="680808"/>
                </a:solidFill>
              </a:rPr>
            </a:br>
            <a:r>
              <a:rPr lang="en-US" sz="2600" dirty="0">
                <a:solidFill>
                  <a:srgbClr val="680808"/>
                </a:solidFill>
              </a:rPr>
              <a:t>Federal workforce Pell</a:t>
            </a:r>
            <a:br>
              <a:rPr lang="en-US" sz="2600" dirty="0">
                <a:solidFill>
                  <a:srgbClr val="680808"/>
                </a:solidFill>
              </a:rPr>
            </a:br>
            <a:r>
              <a:rPr lang="en-US" sz="2600" dirty="0">
                <a:solidFill>
                  <a:srgbClr val="680808"/>
                </a:solidFill>
              </a:rPr>
              <a:t>&amp;</a:t>
            </a:r>
            <a:br>
              <a:rPr lang="en-US" sz="2600" dirty="0">
                <a:solidFill>
                  <a:srgbClr val="680808"/>
                </a:solidFill>
              </a:rPr>
            </a:br>
            <a:r>
              <a:rPr lang="en-US" sz="2600" dirty="0">
                <a:solidFill>
                  <a:srgbClr val="680808"/>
                </a:solidFill>
              </a:rPr>
              <a:t>other Pell issues</a:t>
            </a:r>
          </a:p>
        </p:txBody>
      </p:sp>
      <p:sp>
        <p:nvSpPr>
          <p:cNvPr id="55" name="Rectangle 54">
            <a:extLst>
              <a:ext uri="{FF2B5EF4-FFF2-40B4-BE49-F238E27FC236}">
                <a16:creationId xmlns:a16="http://schemas.microsoft.com/office/drawing/2014/main" id="{73C26FCC-3BF1-13CA-C6BB-6AF2C0536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7" name="Rectangle 56">
            <a:extLst>
              <a:ext uri="{FF2B5EF4-FFF2-40B4-BE49-F238E27FC236}">
                <a16:creationId xmlns:a16="http://schemas.microsoft.com/office/drawing/2014/main" id="{03B50DBD-42F1-410D-4EAC-AA82FD930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9" name="Rectangle 58">
            <a:extLst>
              <a:ext uri="{FF2B5EF4-FFF2-40B4-BE49-F238E27FC236}">
                <a16:creationId xmlns:a16="http://schemas.microsoft.com/office/drawing/2014/main" id="{66AA5658-9194-CC89-441D-C7E456F52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group of people with speech bubbles&#10;&#10;AI-generated content may be incorrect.">
            <a:extLst>
              <a:ext uri="{FF2B5EF4-FFF2-40B4-BE49-F238E27FC236}">
                <a16:creationId xmlns:a16="http://schemas.microsoft.com/office/drawing/2014/main" id="{219D2F32-62AC-C545-0DED-F61C3C20CDAB}"/>
              </a:ext>
            </a:extLst>
          </p:cNvPr>
          <p:cNvPicPr>
            <a:picLocks noChangeAspect="1"/>
          </p:cNvPicPr>
          <p:nvPr/>
        </p:nvPicPr>
        <p:blipFill>
          <a:blip r:embed="rId4"/>
          <a:stretch>
            <a:fillRect/>
          </a:stretch>
        </p:blipFill>
        <p:spPr>
          <a:xfrm>
            <a:off x="5321367" y="871197"/>
            <a:ext cx="6174771" cy="5109623"/>
          </a:xfrm>
          <a:prstGeom prst="rect">
            <a:avLst/>
          </a:prstGeom>
        </p:spPr>
      </p:pic>
      <p:sp>
        <p:nvSpPr>
          <p:cNvPr id="4" name="TextBox 3">
            <a:extLst>
              <a:ext uri="{FF2B5EF4-FFF2-40B4-BE49-F238E27FC236}">
                <a16:creationId xmlns:a16="http://schemas.microsoft.com/office/drawing/2014/main" id="{CE4BE088-B9F0-4266-469F-B46FF880F123}"/>
              </a:ext>
            </a:extLst>
          </p:cNvPr>
          <p:cNvSpPr txBox="1"/>
          <p:nvPr/>
        </p:nvSpPr>
        <p:spPr>
          <a:xfrm>
            <a:off x="698134" y="4650348"/>
            <a:ext cx="2811988"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Final Regulations Published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May 19, 2026</a:t>
            </a:r>
          </a:p>
        </p:txBody>
      </p:sp>
    </p:spTree>
    <p:extLst>
      <p:ext uri="{BB962C8B-B14F-4D97-AF65-F5344CB8AC3E}">
        <p14:creationId xmlns:p14="http://schemas.microsoft.com/office/powerpoint/2010/main" val="1264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61FBFE8-9B51-8FDF-C8BC-8A8EBBC711E9}"/>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F0B74E59-2884-4ACF-82AC-130D0064DD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9" name="Freeform 11">
            <a:extLst>
              <a:ext uri="{FF2B5EF4-FFF2-40B4-BE49-F238E27FC236}">
                <a16:creationId xmlns:a16="http://schemas.microsoft.com/office/drawing/2014/main" id="{551B7A49-4F32-0E8A-598B-4C131241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1" name="Freeform 13">
            <a:extLst>
              <a:ext uri="{FF2B5EF4-FFF2-40B4-BE49-F238E27FC236}">
                <a16:creationId xmlns:a16="http://schemas.microsoft.com/office/drawing/2014/main" id="{0FA7ECA3-DE3C-DB62-F78D-7E44691071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3" name="Freeform 25">
            <a:extLst>
              <a:ext uri="{FF2B5EF4-FFF2-40B4-BE49-F238E27FC236}">
                <a16:creationId xmlns:a16="http://schemas.microsoft.com/office/drawing/2014/main" id="{997F5942-A096-2F13-6694-322334337E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5" name="Freeform 14">
            <a:extLst>
              <a:ext uri="{FF2B5EF4-FFF2-40B4-BE49-F238E27FC236}">
                <a16:creationId xmlns:a16="http://schemas.microsoft.com/office/drawing/2014/main" id="{70DC9A30-99F0-7CA7-D190-FEFEA77055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7" name="5-Point Star 24">
            <a:extLst>
              <a:ext uri="{FF2B5EF4-FFF2-40B4-BE49-F238E27FC236}">
                <a16:creationId xmlns:a16="http://schemas.microsoft.com/office/drawing/2014/main" id="{5C2A972C-6E2A-6DD9-D2D8-AD2A4098D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9" name="Picture 48">
            <a:extLst>
              <a:ext uri="{FF2B5EF4-FFF2-40B4-BE49-F238E27FC236}">
                <a16:creationId xmlns:a16="http://schemas.microsoft.com/office/drawing/2014/main" id="{741D0DD5-D6D7-DC2A-3DBF-EC191442A3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 name="Rectangle 50">
            <a:extLst>
              <a:ext uri="{FF2B5EF4-FFF2-40B4-BE49-F238E27FC236}">
                <a16:creationId xmlns:a16="http://schemas.microsoft.com/office/drawing/2014/main" id="{E27F41EC-4699-5B14-A975-5C47E4E9C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3" name="Freeform 5">
            <a:extLst>
              <a:ext uri="{FF2B5EF4-FFF2-40B4-BE49-F238E27FC236}">
                <a16:creationId xmlns:a16="http://schemas.microsoft.com/office/drawing/2014/main" id="{F582EF18-1EFC-2AE6-5660-38C00FE22C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4301B393-7CA7-2159-B496-F820A3F5EC44}"/>
              </a:ext>
            </a:extLst>
          </p:cNvPr>
          <p:cNvSpPr>
            <a:spLocks noGrp="1"/>
          </p:cNvSpPr>
          <p:nvPr>
            <p:ph type="title"/>
          </p:nvPr>
        </p:nvSpPr>
        <p:spPr>
          <a:xfrm>
            <a:off x="524065" y="590096"/>
            <a:ext cx="3326650" cy="3853081"/>
          </a:xfrm>
        </p:spPr>
        <p:txBody>
          <a:bodyPr vert="horz" lIns="91440" tIns="45720" rIns="91440" bIns="45720" rtlCol="0" anchor="b">
            <a:normAutofit fontScale="90000"/>
          </a:bodyPr>
          <a:lstStyle/>
          <a:p>
            <a:pPr algn="ctr"/>
            <a:r>
              <a:rPr lang="en-US" sz="2600" dirty="0"/>
              <a:t> </a:t>
            </a:r>
            <a:r>
              <a:rPr lang="en-US" sz="2600" dirty="0">
                <a:solidFill>
                  <a:srgbClr val="680808"/>
                </a:solidFill>
              </a:rPr>
              <a:t>ACCOUNTABILITY IN HIGHER EDUCATION </a:t>
            </a:r>
            <a:br>
              <a:rPr lang="en-US" sz="2600" dirty="0">
                <a:solidFill>
                  <a:srgbClr val="680808"/>
                </a:solidFill>
              </a:rPr>
            </a:br>
            <a:r>
              <a:rPr lang="en-US" sz="2600" dirty="0">
                <a:solidFill>
                  <a:srgbClr val="680808"/>
                </a:solidFill>
              </a:rPr>
              <a:t>AND ACCESS </a:t>
            </a:r>
            <a:br>
              <a:rPr lang="en-US" sz="2600" dirty="0">
                <a:solidFill>
                  <a:srgbClr val="680808"/>
                </a:solidFill>
              </a:rPr>
            </a:br>
            <a:r>
              <a:rPr lang="en-US" sz="2600" dirty="0">
                <a:solidFill>
                  <a:srgbClr val="680808"/>
                </a:solidFill>
              </a:rPr>
              <a:t>THROUGH </a:t>
            </a:r>
            <a:br>
              <a:rPr lang="en-US" sz="2600" dirty="0">
                <a:solidFill>
                  <a:srgbClr val="680808"/>
                </a:solidFill>
              </a:rPr>
            </a:br>
            <a:r>
              <a:rPr lang="en-US" sz="2600" dirty="0">
                <a:solidFill>
                  <a:srgbClr val="680808"/>
                </a:solidFill>
              </a:rPr>
              <a:t>DEMAND-DRIVEN WORKFORCE PELL (AHEAD) Committee</a:t>
            </a:r>
            <a:br>
              <a:rPr lang="en-US" sz="2600" dirty="0">
                <a:solidFill>
                  <a:srgbClr val="680808"/>
                </a:solidFill>
              </a:rPr>
            </a:br>
            <a:br>
              <a:rPr lang="en-US" sz="2600" dirty="0">
                <a:solidFill>
                  <a:srgbClr val="680808"/>
                </a:solidFill>
              </a:rPr>
            </a:br>
            <a:r>
              <a:rPr lang="en-US" sz="2600" dirty="0">
                <a:solidFill>
                  <a:srgbClr val="680808"/>
                </a:solidFill>
              </a:rPr>
              <a:t>Student tuition and Transparency system</a:t>
            </a:r>
            <a:br>
              <a:rPr lang="en-US" sz="2600" dirty="0">
                <a:solidFill>
                  <a:srgbClr val="680808"/>
                </a:solidFill>
              </a:rPr>
            </a:br>
            <a:r>
              <a:rPr lang="en-US" sz="2600" dirty="0">
                <a:solidFill>
                  <a:srgbClr val="680808"/>
                </a:solidFill>
              </a:rPr>
              <a:t>&amp;</a:t>
            </a:r>
            <a:br>
              <a:rPr lang="en-US" sz="2600" dirty="0">
                <a:solidFill>
                  <a:srgbClr val="680808"/>
                </a:solidFill>
              </a:rPr>
            </a:br>
            <a:r>
              <a:rPr lang="en-US" sz="2600" dirty="0">
                <a:solidFill>
                  <a:srgbClr val="680808"/>
                </a:solidFill>
              </a:rPr>
              <a:t>earnings accountability</a:t>
            </a:r>
          </a:p>
        </p:txBody>
      </p:sp>
      <p:sp>
        <p:nvSpPr>
          <p:cNvPr id="55" name="Rectangle 54">
            <a:extLst>
              <a:ext uri="{FF2B5EF4-FFF2-40B4-BE49-F238E27FC236}">
                <a16:creationId xmlns:a16="http://schemas.microsoft.com/office/drawing/2014/main" id="{E6347386-F188-4F1B-A333-4D7557012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7" name="Rectangle 56">
            <a:extLst>
              <a:ext uri="{FF2B5EF4-FFF2-40B4-BE49-F238E27FC236}">
                <a16:creationId xmlns:a16="http://schemas.microsoft.com/office/drawing/2014/main" id="{742A96EA-ABAF-F81B-CD8C-CDAF0825A2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9" name="Rectangle 58">
            <a:extLst>
              <a:ext uri="{FF2B5EF4-FFF2-40B4-BE49-F238E27FC236}">
                <a16:creationId xmlns:a16="http://schemas.microsoft.com/office/drawing/2014/main" id="{66337F17-0BBA-EB0E-9B13-3A6722C4C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group of people with speech bubbles&#10;&#10;AI-generated content may be incorrect.">
            <a:extLst>
              <a:ext uri="{FF2B5EF4-FFF2-40B4-BE49-F238E27FC236}">
                <a16:creationId xmlns:a16="http://schemas.microsoft.com/office/drawing/2014/main" id="{ACAC4327-517E-C2FD-F37F-F8744A3DF32D}"/>
              </a:ext>
            </a:extLst>
          </p:cNvPr>
          <p:cNvPicPr>
            <a:picLocks noChangeAspect="1"/>
          </p:cNvPicPr>
          <p:nvPr/>
        </p:nvPicPr>
        <p:blipFill>
          <a:blip r:embed="rId4"/>
          <a:stretch>
            <a:fillRect/>
          </a:stretch>
        </p:blipFill>
        <p:spPr>
          <a:xfrm>
            <a:off x="5321367" y="871197"/>
            <a:ext cx="6174771" cy="5109623"/>
          </a:xfrm>
          <a:prstGeom prst="rect">
            <a:avLst/>
          </a:prstGeom>
        </p:spPr>
      </p:pic>
      <p:sp>
        <p:nvSpPr>
          <p:cNvPr id="4" name="TextBox 3">
            <a:extLst>
              <a:ext uri="{FF2B5EF4-FFF2-40B4-BE49-F238E27FC236}">
                <a16:creationId xmlns:a16="http://schemas.microsoft.com/office/drawing/2014/main" id="{166C2960-A3FD-3D37-093C-FA8896A1549E}"/>
              </a:ext>
            </a:extLst>
          </p:cNvPr>
          <p:cNvSpPr txBox="1"/>
          <p:nvPr/>
        </p:nvSpPr>
        <p:spPr>
          <a:xfrm>
            <a:off x="545844" y="4792552"/>
            <a:ext cx="3139000"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Notice of Proposed Rulemaking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Impact" panose="020B0806030902050204"/>
              </a:rPr>
              <a:t>Public Comment Period Closed</a:t>
            </a: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Impact" panose="020B0806030902050204"/>
              </a:rPr>
              <a:t>May 20, </a:t>
            </a: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2026</a:t>
            </a:r>
          </a:p>
        </p:txBody>
      </p:sp>
    </p:spTree>
    <p:extLst>
      <p:ext uri="{BB962C8B-B14F-4D97-AF65-F5344CB8AC3E}">
        <p14:creationId xmlns:p14="http://schemas.microsoft.com/office/powerpoint/2010/main" val="254648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9D31566-A3A6-C0E6-1D2D-8D38AE82CD25}"/>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C441F458-602E-7E24-6641-96F1B2705F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9" name="Freeform 11">
            <a:extLst>
              <a:ext uri="{FF2B5EF4-FFF2-40B4-BE49-F238E27FC236}">
                <a16:creationId xmlns:a16="http://schemas.microsoft.com/office/drawing/2014/main" id="{CC69F9CC-B4F5-1ECB-EC8A-70DBABA2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1" name="Freeform 13">
            <a:extLst>
              <a:ext uri="{FF2B5EF4-FFF2-40B4-BE49-F238E27FC236}">
                <a16:creationId xmlns:a16="http://schemas.microsoft.com/office/drawing/2014/main" id="{30877D22-E260-38C8-9B7C-B32E1ADFC9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3" name="Freeform 25">
            <a:extLst>
              <a:ext uri="{FF2B5EF4-FFF2-40B4-BE49-F238E27FC236}">
                <a16:creationId xmlns:a16="http://schemas.microsoft.com/office/drawing/2014/main" id="{342DB206-2EF6-76D8-F4AF-06513BBCD2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5" name="Freeform 14">
            <a:extLst>
              <a:ext uri="{FF2B5EF4-FFF2-40B4-BE49-F238E27FC236}">
                <a16:creationId xmlns:a16="http://schemas.microsoft.com/office/drawing/2014/main" id="{109A1A7C-B535-4156-532A-DA347CDB4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7" name="5-Point Star 24">
            <a:extLst>
              <a:ext uri="{FF2B5EF4-FFF2-40B4-BE49-F238E27FC236}">
                <a16:creationId xmlns:a16="http://schemas.microsoft.com/office/drawing/2014/main" id="{7C555B44-CF8F-7106-B722-12669DDD2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9" name="Picture 48">
            <a:extLst>
              <a:ext uri="{FF2B5EF4-FFF2-40B4-BE49-F238E27FC236}">
                <a16:creationId xmlns:a16="http://schemas.microsoft.com/office/drawing/2014/main" id="{97A5A5A2-CD6A-3A67-E8C5-FE845DE5E1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51" name="Rectangle 50">
            <a:extLst>
              <a:ext uri="{FF2B5EF4-FFF2-40B4-BE49-F238E27FC236}">
                <a16:creationId xmlns:a16="http://schemas.microsoft.com/office/drawing/2014/main" id="{A593FEF8-2FD3-8DE1-DAC5-DB55D4C8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3" name="Freeform 5">
            <a:extLst>
              <a:ext uri="{FF2B5EF4-FFF2-40B4-BE49-F238E27FC236}">
                <a16:creationId xmlns:a16="http://schemas.microsoft.com/office/drawing/2014/main" id="{5C5125C3-A4D1-171C-2AB0-02E6A6355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 name="Title 1">
            <a:extLst>
              <a:ext uri="{FF2B5EF4-FFF2-40B4-BE49-F238E27FC236}">
                <a16:creationId xmlns:a16="http://schemas.microsoft.com/office/drawing/2014/main" id="{6E7BD3AF-BF8D-5FA0-F5D3-A9B23075C270}"/>
              </a:ext>
            </a:extLst>
          </p:cNvPr>
          <p:cNvSpPr>
            <a:spLocks noGrp="1"/>
          </p:cNvSpPr>
          <p:nvPr>
            <p:ph type="title"/>
          </p:nvPr>
        </p:nvSpPr>
        <p:spPr>
          <a:xfrm>
            <a:off x="524065" y="1456427"/>
            <a:ext cx="3326650" cy="1653085"/>
          </a:xfrm>
        </p:spPr>
        <p:txBody>
          <a:bodyPr vert="horz" lIns="91440" tIns="45720" rIns="91440" bIns="45720" rtlCol="0" anchor="b">
            <a:normAutofit/>
          </a:bodyPr>
          <a:lstStyle/>
          <a:p>
            <a:pPr algn="ctr"/>
            <a:r>
              <a:rPr lang="en-US" sz="2600" dirty="0"/>
              <a:t> </a:t>
            </a:r>
            <a:r>
              <a:rPr lang="en-US" sz="2600" dirty="0">
                <a:solidFill>
                  <a:srgbClr val="680808"/>
                </a:solidFill>
              </a:rPr>
              <a:t>Accreditation, Innovation, and modernization</a:t>
            </a:r>
            <a:br>
              <a:rPr lang="en-US" sz="2600" dirty="0">
                <a:solidFill>
                  <a:srgbClr val="680808"/>
                </a:solidFill>
              </a:rPr>
            </a:br>
            <a:r>
              <a:rPr lang="en-US" sz="2600" dirty="0">
                <a:solidFill>
                  <a:srgbClr val="680808"/>
                </a:solidFill>
              </a:rPr>
              <a:t>COMMITTEE</a:t>
            </a:r>
          </a:p>
        </p:txBody>
      </p:sp>
      <p:sp>
        <p:nvSpPr>
          <p:cNvPr id="55" name="Rectangle 54">
            <a:extLst>
              <a:ext uri="{FF2B5EF4-FFF2-40B4-BE49-F238E27FC236}">
                <a16:creationId xmlns:a16="http://schemas.microsoft.com/office/drawing/2014/main" id="{27B925A4-1097-8ECC-6EE7-43E40B52A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7" name="Rectangle 56">
            <a:extLst>
              <a:ext uri="{FF2B5EF4-FFF2-40B4-BE49-F238E27FC236}">
                <a16:creationId xmlns:a16="http://schemas.microsoft.com/office/drawing/2014/main" id="{0CB7D923-AA50-3105-7805-32C3EB652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37" y="5762147"/>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9" name="Rectangle 58">
            <a:extLst>
              <a:ext uri="{FF2B5EF4-FFF2-40B4-BE49-F238E27FC236}">
                <a16:creationId xmlns:a16="http://schemas.microsoft.com/office/drawing/2014/main" id="{EDD49C70-C1B9-91BF-F93D-191FBA444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group of people with speech bubbles&#10;&#10;AI-generated content may be incorrect.">
            <a:extLst>
              <a:ext uri="{FF2B5EF4-FFF2-40B4-BE49-F238E27FC236}">
                <a16:creationId xmlns:a16="http://schemas.microsoft.com/office/drawing/2014/main" id="{B7A1282B-77CE-F1AE-1109-E948FF6148A0}"/>
              </a:ext>
            </a:extLst>
          </p:cNvPr>
          <p:cNvPicPr>
            <a:picLocks noChangeAspect="1"/>
          </p:cNvPicPr>
          <p:nvPr/>
        </p:nvPicPr>
        <p:blipFill>
          <a:blip r:embed="rId4"/>
          <a:stretch>
            <a:fillRect/>
          </a:stretch>
        </p:blipFill>
        <p:spPr>
          <a:xfrm>
            <a:off x="5321367" y="871197"/>
            <a:ext cx="6174771" cy="5109623"/>
          </a:xfrm>
          <a:prstGeom prst="rect">
            <a:avLst/>
          </a:prstGeom>
        </p:spPr>
      </p:pic>
      <p:sp>
        <p:nvSpPr>
          <p:cNvPr id="4" name="TextBox 3">
            <a:extLst>
              <a:ext uri="{FF2B5EF4-FFF2-40B4-BE49-F238E27FC236}">
                <a16:creationId xmlns:a16="http://schemas.microsoft.com/office/drawing/2014/main" id="{3F78E82F-BCAC-4766-9680-33A58EB3092C}"/>
              </a:ext>
            </a:extLst>
          </p:cNvPr>
          <p:cNvSpPr txBox="1"/>
          <p:nvPr/>
        </p:nvSpPr>
        <p:spPr>
          <a:xfrm>
            <a:off x="479203" y="3790780"/>
            <a:ext cx="3313087" cy="9233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Committee Reached </a:t>
            </a:r>
            <a:r>
              <a:rPr kumimoji="0" lang="en-US" sz="1800" b="0" i="0" u="none" strike="noStrike" kern="1200" cap="none" spc="0" normalizeH="0" baseline="0" noProof="0" dirty="0" err="1">
                <a:ln>
                  <a:noFill/>
                </a:ln>
                <a:solidFill>
                  <a:prstClr val="black"/>
                </a:solidFill>
                <a:effectLst/>
                <a:uLnTx/>
                <a:uFillTx/>
                <a:latin typeface="Impact" panose="020B0806030902050204"/>
                <a:ea typeface="+mn-ea"/>
                <a:cs typeface="+mn-cs"/>
              </a:rPr>
              <a:t>Concensus</a:t>
            </a: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Impact" panose="020B0806030902050204"/>
              </a:rPr>
              <a:t>On Proposed Regulatory Package</a:t>
            </a:r>
            <a:endPar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Impact" panose="020B0806030902050204"/>
              </a:rPr>
              <a:t>May 21 ,</a:t>
            </a:r>
            <a:r>
              <a:rPr kumimoji="0" lang="en-US" sz="1800" b="0" i="0" u="none" strike="noStrike" kern="1200" cap="none" spc="0" normalizeH="0" baseline="0" noProof="0" dirty="0">
                <a:ln>
                  <a:noFill/>
                </a:ln>
                <a:solidFill>
                  <a:prstClr val="black"/>
                </a:solidFill>
                <a:effectLst/>
                <a:uLnTx/>
                <a:uFillTx/>
                <a:latin typeface="Impact" panose="020B0806030902050204"/>
                <a:ea typeface="+mn-ea"/>
                <a:cs typeface="+mn-cs"/>
              </a:rPr>
              <a:t>2026</a:t>
            </a:r>
          </a:p>
        </p:txBody>
      </p:sp>
    </p:spTree>
    <p:extLst>
      <p:ext uri="{BB962C8B-B14F-4D97-AF65-F5344CB8AC3E}">
        <p14:creationId xmlns:p14="http://schemas.microsoft.com/office/powerpoint/2010/main" val="1388845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3BBAABD-6EA4-9B92-794D-F37BA563E49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6" name="Group 25">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Rectangle 1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7FA9F0C5-04DF-A6B5-EEE7-3E45E65FB4AA}"/>
              </a:ext>
            </a:extLst>
          </p:cNvPr>
          <p:cNvPicPr>
            <a:picLocks noChangeAspect="1"/>
          </p:cNvPicPr>
          <p:nvPr/>
        </p:nvPicPr>
        <p:blipFill>
          <a:blip r:embed="rId4"/>
          <a:srcRect t="17089" b="18441"/>
          <a:stretch>
            <a:fillRect/>
          </a:stretch>
        </p:blipFill>
        <p:spPr>
          <a:xfrm>
            <a:off x="20" y="10"/>
            <a:ext cx="12191980" cy="6857990"/>
          </a:xfrm>
          <a:prstGeom prst="rect">
            <a:avLst/>
          </a:prstGeom>
        </p:spPr>
      </p:pic>
    </p:spTree>
    <p:extLst>
      <p:ext uri="{BB962C8B-B14F-4D97-AF65-F5344CB8AC3E}">
        <p14:creationId xmlns:p14="http://schemas.microsoft.com/office/powerpoint/2010/main" val="33079108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8F247397-330F-8B1F-0587-764429E6051B}"/>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4" name="Group 5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5" name="Rectangle 54">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7" name="Rectangle 56">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9" name="Picture 58">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1" name="Rectangle 60">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extBox 3">
            <a:extLst>
              <a:ext uri="{FF2B5EF4-FFF2-40B4-BE49-F238E27FC236}">
                <a16:creationId xmlns:a16="http://schemas.microsoft.com/office/drawing/2014/main" id="{ACDDFA14-6BB9-9270-9933-44F4633B13F4}"/>
              </a:ext>
            </a:extLst>
          </p:cNvPr>
          <p:cNvSpPr txBox="1"/>
          <p:nvPr/>
        </p:nvSpPr>
        <p:spPr>
          <a:xfrm>
            <a:off x="928335" y="5890045"/>
            <a:ext cx="10123284" cy="246221"/>
          </a:xfrm>
          <a:prstGeom prst="rect">
            <a:avLst/>
          </a:prstGeom>
          <a:noFill/>
        </p:spPr>
        <p:txBody>
          <a:bodyPr wrap="none" rtlCol="0">
            <a:spAutoFit/>
          </a:bodyPr>
          <a:lstStyle/>
          <a:p>
            <a:r>
              <a:rPr lang="en-US" sz="1000" dirty="0">
                <a:solidFill>
                  <a:schemeClr val="bg1"/>
                </a:solidFill>
                <a:latin typeface="Calibri" panose="020F0502020204030204" pitchFamily="34" charset="0"/>
                <a:ea typeface="Calibri" panose="020F0502020204030204" pitchFamily="34" charset="0"/>
                <a:cs typeface="Calibri" panose="020F0502020204030204" pitchFamily="34" charset="0"/>
              </a:rPr>
              <a:t>https://fsapartners.ed.gov/knowledge-center/library/dear-colleague-letters/2026-05-21/live-webinars-and-virtual-office-hours-obbba-implementing-regulations-training-series-may-july-2026</a:t>
            </a:r>
          </a:p>
        </p:txBody>
      </p:sp>
      <p:pic>
        <p:nvPicPr>
          <p:cNvPr id="5" name="Picture 4">
            <a:extLst>
              <a:ext uri="{FF2B5EF4-FFF2-40B4-BE49-F238E27FC236}">
                <a16:creationId xmlns:a16="http://schemas.microsoft.com/office/drawing/2014/main" id="{004DAD04-1318-9FF3-C1C6-AEE6E78D3161}"/>
              </a:ext>
            </a:extLst>
          </p:cNvPr>
          <p:cNvPicPr>
            <a:picLocks noChangeAspect="1"/>
          </p:cNvPicPr>
          <p:nvPr/>
        </p:nvPicPr>
        <p:blipFill>
          <a:blip r:embed="rId4"/>
          <a:stretch>
            <a:fillRect/>
          </a:stretch>
        </p:blipFill>
        <p:spPr>
          <a:xfrm>
            <a:off x="2298529" y="318820"/>
            <a:ext cx="7382896" cy="4962574"/>
          </a:xfrm>
          <a:prstGeom prst="rect">
            <a:avLst/>
          </a:prstGeom>
        </p:spPr>
      </p:pic>
    </p:spTree>
    <p:extLst>
      <p:ext uri="{BB962C8B-B14F-4D97-AF65-F5344CB8AC3E}">
        <p14:creationId xmlns:p14="http://schemas.microsoft.com/office/powerpoint/2010/main" val="2673165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7FAD499-519C-F6B9-F430-02A408B85567}"/>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0E400472-B579-DF29-DB29-FED8642053B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4" name="Group 53">
            <a:extLst>
              <a:ext uri="{FF2B5EF4-FFF2-40B4-BE49-F238E27FC236}">
                <a16:creationId xmlns:a16="http://schemas.microsoft.com/office/drawing/2014/main" id="{EE2F70D3-BA83-0E28-47B5-7FBC2B47A6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5" name="Rectangle 54">
              <a:extLst>
                <a:ext uri="{FF2B5EF4-FFF2-40B4-BE49-F238E27FC236}">
                  <a16:creationId xmlns:a16="http://schemas.microsoft.com/office/drawing/2014/main" id="{C8E14D67-9775-DE11-A813-B22868228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11">
              <a:extLst>
                <a:ext uri="{FF2B5EF4-FFF2-40B4-BE49-F238E27FC236}">
                  <a16:creationId xmlns:a16="http://schemas.microsoft.com/office/drawing/2014/main" id="{5E819B3D-BDC7-296A-6BE2-AC39689A1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7" name="Rectangle 56">
              <a:extLst>
                <a:ext uri="{FF2B5EF4-FFF2-40B4-BE49-F238E27FC236}">
                  <a16:creationId xmlns:a16="http://schemas.microsoft.com/office/drawing/2014/main" id="{35407833-DDA9-0B05-9BE6-D60E1A4A8B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9" name="Picture 58">
            <a:extLst>
              <a:ext uri="{FF2B5EF4-FFF2-40B4-BE49-F238E27FC236}">
                <a16:creationId xmlns:a16="http://schemas.microsoft.com/office/drawing/2014/main" id="{79506459-B258-8547-3977-83EBCF3A20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1" name="Rectangle 60">
            <a:extLst>
              <a:ext uri="{FF2B5EF4-FFF2-40B4-BE49-F238E27FC236}">
                <a16:creationId xmlns:a16="http://schemas.microsoft.com/office/drawing/2014/main" id="{91093550-69B4-80E2-8737-FACC33117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B9A8F405-1B93-1135-090D-A4747286A4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9A3D89E-6FF6-4C11-C6A9-3ED095736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667FD5DA-851F-D1A3-05A9-AFA06860B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4B69B2D-8E9D-A0CD-4D78-D242D65CD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9">
            <a:extLst>
              <a:ext uri="{FF2B5EF4-FFF2-40B4-BE49-F238E27FC236}">
                <a16:creationId xmlns:a16="http://schemas.microsoft.com/office/drawing/2014/main" id="{7A71A768-6041-5E05-4787-D1628EAA70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3" name="Picture 2">
            <a:extLst>
              <a:ext uri="{FF2B5EF4-FFF2-40B4-BE49-F238E27FC236}">
                <a16:creationId xmlns:a16="http://schemas.microsoft.com/office/drawing/2014/main" id="{0C887910-F0A0-7094-1915-D2D8A72607FE}"/>
              </a:ext>
            </a:extLst>
          </p:cNvPr>
          <p:cNvPicPr>
            <a:picLocks noChangeAspect="1"/>
          </p:cNvPicPr>
          <p:nvPr/>
        </p:nvPicPr>
        <p:blipFill>
          <a:blip r:embed="rId4"/>
          <a:stretch>
            <a:fillRect/>
          </a:stretch>
        </p:blipFill>
        <p:spPr>
          <a:xfrm>
            <a:off x="930176" y="749289"/>
            <a:ext cx="9903414" cy="4114800"/>
          </a:xfrm>
          <a:prstGeom prst="rect">
            <a:avLst/>
          </a:prstGeom>
        </p:spPr>
      </p:pic>
    </p:spTree>
    <p:extLst>
      <p:ext uri="{BB962C8B-B14F-4D97-AF65-F5344CB8AC3E}">
        <p14:creationId xmlns:p14="http://schemas.microsoft.com/office/powerpoint/2010/main" val="1914460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C886762-16F0-4868-B83A-2617462141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6" name="Freeform 11">
            <a:extLst>
              <a:ext uri="{FF2B5EF4-FFF2-40B4-BE49-F238E27FC236}">
                <a16:creationId xmlns:a16="http://schemas.microsoft.com/office/drawing/2014/main" id="{D2B54B4E-3454-4B76-B85A-8512B77298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48" name="Freeform 13">
            <a:extLst>
              <a:ext uri="{FF2B5EF4-FFF2-40B4-BE49-F238E27FC236}">
                <a16:creationId xmlns:a16="http://schemas.microsoft.com/office/drawing/2014/main" id="{7EFFE965-5586-4889-A74D-3A6080D04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0" name="Freeform 25">
            <a:extLst>
              <a:ext uri="{FF2B5EF4-FFF2-40B4-BE49-F238E27FC236}">
                <a16:creationId xmlns:a16="http://schemas.microsoft.com/office/drawing/2014/main" id="{5BC4125D-18D9-4A65-82B6-C24FE9434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52" name="Freeform 14">
            <a:extLst>
              <a:ext uri="{FF2B5EF4-FFF2-40B4-BE49-F238E27FC236}">
                <a16:creationId xmlns:a16="http://schemas.microsoft.com/office/drawing/2014/main" id="{A86DE327-0F45-4F54-BB6C-68A093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54" name="5-Point Star 24">
            <a:extLst>
              <a:ext uri="{FF2B5EF4-FFF2-40B4-BE49-F238E27FC236}">
                <a16:creationId xmlns:a16="http://schemas.microsoft.com/office/drawing/2014/main" id="{795857C2-E6E7-405A-B5A3-4DE3B50A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 name="Title 1">
            <a:extLst>
              <a:ext uri="{FF2B5EF4-FFF2-40B4-BE49-F238E27FC236}">
                <a16:creationId xmlns:a16="http://schemas.microsoft.com/office/drawing/2014/main" id="{A1927501-6461-45CF-A7AB-4CE948D2EFD8}"/>
              </a:ext>
            </a:extLst>
          </p:cNvPr>
          <p:cNvSpPr>
            <a:spLocks noGrp="1"/>
          </p:cNvSpPr>
          <p:nvPr>
            <p:ph type="title"/>
          </p:nvPr>
        </p:nvSpPr>
        <p:spPr>
          <a:xfrm rot="21420000">
            <a:off x="5137847" y="1558174"/>
            <a:ext cx="5683314" cy="1876941"/>
          </a:xfrm>
        </p:spPr>
        <p:txBody>
          <a:bodyPr vert="horz" lIns="91440" tIns="45720" rIns="91440" bIns="45720" rtlCol="0" anchor="b">
            <a:normAutofit/>
          </a:bodyPr>
          <a:lstStyle/>
          <a:p>
            <a:pPr algn="ctr"/>
            <a:r>
              <a:rPr lang="en-US" sz="6000" dirty="0">
                <a:solidFill>
                  <a:srgbClr val="610707"/>
                </a:solidFill>
              </a:rPr>
              <a:t>legislative</a:t>
            </a:r>
            <a:br>
              <a:rPr lang="en-US" sz="6000" dirty="0">
                <a:solidFill>
                  <a:srgbClr val="610707"/>
                </a:solidFill>
              </a:rPr>
            </a:br>
            <a:r>
              <a:rPr lang="en-US" sz="6000" dirty="0">
                <a:solidFill>
                  <a:srgbClr val="610707"/>
                </a:solidFill>
              </a:rPr>
              <a:t>UPDATE</a:t>
            </a:r>
          </a:p>
        </p:txBody>
      </p:sp>
      <p:pic>
        <p:nvPicPr>
          <p:cNvPr id="4" name="Picture 3">
            <a:extLst>
              <a:ext uri="{FF2B5EF4-FFF2-40B4-BE49-F238E27FC236}">
                <a16:creationId xmlns:a16="http://schemas.microsoft.com/office/drawing/2014/main" id="{55D88DCB-4189-4988-9287-C2D0545871BA}"/>
              </a:ext>
            </a:extLst>
          </p:cNvPr>
          <p:cNvPicPr>
            <a:picLocks noChangeAspect="1"/>
          </p:cNvPicPr>
          <p:nvPr/>
        </p:nvPicPr>
        <p:blipFill rotWithShape="1">
          <a:blip r:embed="rId4"/>
          <a:srcRect t="1598" r="-2" b="883"/>
          <a:stretch/>
        </p:blipFill>
        <p:spPr>
          <a:xfrm rot="21420000">
            <a:off x="-118586" y="237518"/>
            <a:ext cx="4633277" cy="4518254"/>
          </a:xfrm>
          <a:custGeom>
            <a:avLst/>
            <a:gdLst/>
            <a:ahLst/>
            <a:cxnLst/>
            <a:rect l="l" t="t" r="r" b="b"/>
            <a:pathLst>
              <a:path w="4633277" h="4410442">
                <a:moveTo>
                  <a:pt x="4633277" y="0"/>
                </a:moveTo>
                <a:lnTo>
                  <a:pt x="4633277" y="4410442"/>
                </a:lnTo>
                <a:lnTo>
                  <a:pt x="0" y="4410442"/>
                </a:lnTo>
                <a:lnTo>
                  <a:pt x="231142" y="0"/>
                </a:lnTo>
                <a:close/>
              </a:path>
            </a:pathLst>
          </a:custGeom>
        </p:spPr>
      </p:pic>
      <p:sp>
        <p:nvSpPr>
          <p:cNvPr id="56" name="Freeform 25">
            <a:extLst>
              <a:ext uri="{FF2B5EF4-FFF2-40B4-BE49-F238E27FC236}">
                <a16:creationId xmlns:a16="http://schemas.microsoft.com/office/drawing/2014/main" id="{07280DB5-560C-4CF6-A5D0-61550AAA6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6BCB9476-E0AC-1AD1-A12F-6EA3E4CB8CF3}"/>
              </a:ext>
            </a:extLst>
          </p:cNvPr>
          <p:cNvPicPr>
            <a:picLocks noChangeAspect="1"/>
          </p:cNvPicPr>
          <p:nvPr/>
        </p:nvPicPr>
        <p:blipFill>
          <a:blip r:embed="rId5"/>
          <a:stretch>
            <a:fillRect/>
          </a:stretch>
        </p:blipFill>
        <p:spPr>
          <a:xfrm>
            <a:off x="4110545" y="5120085"/>
            <a:ext cx="617571" cy="558190"/>
          </a:xfrm>
          <a:prstGeom prst="rect">
            <a:avLst/>
          </a:prstGeom>
        </p:spPr>
      </p:pic>
    </p:spTree>
    <p:extLst>
      <p:ext uri="{BB962C8B-B14F-4D97-AF65-F5344CB8AC3E}">
        <p14:creationId xmlns:p14="http://schemas.microsoft.com/office/powerpoint/2010/main" val="2721573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5D56693-03EE-4257-45EA-CFB67AC4D948}"/>
            </a:ext>
          </a:extLst>
        </p:cNvPr>
        <p:cNvGrpSpPr/>
        <p:nvPr/>
      </p:nvGrpSpPr>
      <p:grpSpPr>
        <a:xfrm>
          <a:off x="0" y="0"/>
          <a:ext cx="0" cy="0"/>
          <a:chOff x="0" y="0"/>
          <a:chExt cx="0" cy="0"/>
        </a:xfrm>
      </p:grpSpPr>
      <p:pic>
        <p:nvPicPr>
          <p:cNvPr id="143" name="Picture 14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5" name="Picture 15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7" name="Rectangle 15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C4B84D65-7AD8-784E-3EA1-5C72332E654B}"/>
              </a:ext>
            </a:extLst>
          </p:cNvPr>
          <p:cNvSpPr>
            <a:spLocks noGrp="1"/>
          </p:cNvSpPr>
          <p:nvPr>
            <p:ph type="title"/>
          </p:nvPr>
        </p:nvSpPr>
        <p:spPr>
          <a:xfrm>
            <a:off x="472421" y="2427867"/>
            <a:ext cx="3326650" cy="1482704"/>
          </a:xfrm>
        </p:spPr>
        <p:txBody>
          <a:bodyPr vert="horz" lIns="91440" tIns="45720" rIns="91440" bIns="45720" rtlCol="0" anchor="b">
            <a:normAutofit/>
          </a:bodyPr>
          <a:lstStyle/>
          <a:p>
            <a:pPr algn="ctr"/>
            <a:r>
              <a:rPr lang="en-US" sz="3100" dirty="0"/>
              <a:t>U.S. </a:t>
            </a:r>
            <a:br>
              <a:rPr lang="en-US" sz="3100" dirty="0"/>
            </a:br>
            <a:r>
              <a:rPr lang="en-US" sz="3100" dirty="0"/>
              <a:t>House of Representatives</a:t>
            </a:r>
          </a:p>
        </p:txBody>
      </p:sp>
      <p:sp>
        <p:nvSpPr>
          <p:cNvPr id="161" name="Rectangle 16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 name="Rectangle 16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5" name="Rectangle 16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F88EBA-BB8E-1A47-6A7B-02D3E8D37AC7}"/>
              </a:ext>
            </a:extLst>
          </p:cNvPr>
          <p:cNvPicPr>
            <a:picLocks noChangeAspect="1"/>
          </p:cNvPicPr>
          <p:nvPr/>
        </p:nvPicPr>
        <p:blipFill>
          <a:blip r:embed="rId4"/>
          <a:stretch>
            <a:fillRect/>
          </a:stretch>
        </p:blipFill>
        <p:spPr>
          <a:xfrm>
            <a:off x="5667424" y="684680"/>
            <a:ext cx="5482657" cy="5482657"/>
          </a:xfrm>
          <a:prstGeom prst="rect">
            <a:avLst/>
          </a:prstGeom>
        </p:spPr>
      </p:pic>
    </p:spTree>
    <p:extLst>
      <p:ext uri="{BB962C8B-B14F-4D97-AF65-F5344CB8AC3E}">
        <p14:creationId xmlns:p14="http://schemas.microsoft.com/office/powerpoint/2010/main" val="10280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E96C7D93-52B1-5CF9-3E3F-97405CFD751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10BDC6A-27CF-4D3D-987D-A64004D1BF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E7FCAC22-642A-422B-8E48-FC011B5CD2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7" name="Rectangle 16">
              <a:extLst>
                <a:ext uri="{FF2B5EF4-FFF2-40B4-BE49-F238E27FC236}">
                  <a16:creationId xmlns:a16="http://schemas.microsoft.com/office/drawing/2014/main" id="{EBB4D63D-5B79-4759-930C-06044A25A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11">
              <a:extLst>
                <a:ext uri="{FF2B5EF4-FFF2-40B4-BE49-F238E27FC236}">
                  <a16:creationId xmlns:a16="http://schemas.microsoft.com/office/drawing/2014/main" id="{5C80661D-03E7-4C80-9634-B3F09E3E8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Rectangle 18">
              <a:extLst>
                <a:ext uri="{FF2B5EF4-FFF2-40B4-BE49-F238E27FC236}">
                  <a16:creationId xmlns:a16="http://schemas.microsoft.com/office/drawing/2014/main" id="{EDA3758B-0FB4-4446-B0D7-04F22D909E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9" name="Picture 8">
            <a:extLst>
              <a:ext uri="{FF2B5EF4-FFF2-40B4-BE49-F238E27FC236}">
                <a16:creationId xmlns:a16="http://schemas.microsoft.com/office/drawing/2014/main" id="{780DC6FE-1A1E-8E86-5260-1E904B6BB8C1}"/>
              </a:ext>
            </a:extLst>
          </p:cNvPr>
          <p:cNvPicPr>
            <a:picLocks noChangeAspect="1"/>
          </p:cNvPicPr>
          <p:nvPr/>
        </p:nvPicPr>
        <p:blipFill>
          <a:blip r:embed="rId4"/>
          <a:stretch>
            <a:fillRect/>
          </a:stretch>
        </p:blipFill>
        <p:spPr>
          <a:xfrm>
            <a:off x="1134472" y="321012"/>
            <a:ext cx="3835048" cy="4980583"/>
          </a:xfrm>
          <a:prstGeom prst="rect">
            <a:avLst/>
          </a:prstGeom>
          <a:ln w="57150" cmpd="thinThick">
            <a:solidFill>
              <a:schemeClr val="bg1">
                <a:lumMod val="50000"/>
              </a:schemeClr>
            </a:solidFill>
            <a:miter lim="800000"/>
          </a:ln>
        </p:spPr>
      </p:pic>
      <p:pic>
        <p:nvPicPr>
          <p:cNvPr id="7" name="Picture 6">
            <a:extLst>
              <a:ext uri="{FF2B5EF4-FFF2-40B4-BE49-F238E27FC236}">
                <a16:creationId xmlns:a16="http://schemas.microsoft.com/office/drawing/2014/main" id="{2E5EBB27-65B3-0BBA-CD24-F2C81C79CD8F}"/>
              </a:ext>
            </a:extLst>
          </p:cNvPr>
          <p:cNvPicPr>
            <a:picLocks noChangeAspect="1"/>
          </p:cNvPicPr>
          <p:nvPr/>
        </p:nvPicPr>
        <p:blipFill>
          <a:blip r:embed="rId5"/>
          <a:stretch>
            <a:fillRect/>
          </a:stretch>
        </p:blipFill>
        <p:spPr>
          <a:xfrm>
            <a:off x="6733071" y="321011"/>
            <a:ext cx="3872402" cy="4980583"/>
          </a:xfrm>
          <a:prstGeom prst="rect">
            <a:avLst/>
          </a:prstGeom>
          <a:ln w="57150" cmpd="thinThick">
            <a:solidFill>
              <a:schemeClr val="bg1">
                <a:lumMod val="50000"/>
              </a:schemeClr>
            </a:solidFill>
            <a:miter lim="800000"/>
          </a:ln>
        </p:spPr>
      </p:pic>
    </p:spTree>
    <p:extLst>
      <p:ext uri="{BB962C8B-B14F-4D97-AF65-F5344CB8AC3E}">
        <p14:creationId xmlns:p14="http://schemas.microsoft.com/office/powerpoint/2010/main" val="2673514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EAD65AA-4830-5C21-9239-F7D602B96425}"/>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F60E0990-45D0-A4BB-64AF-E73D6DCC26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0" name="Group 29">
            <a:extLst>
              <a:ext uri="{FF2B5EF4-FFF2-40B4-BE49-F238E27FC236}">
                <a16:creationId xmlns:a16="http://schemas.microsoft.com/office/drawing/2014/main" id="{A6F27503-D00D-2D93-34F2-20237F3A63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1" name="Rectangle 30">
              <a:extLst>
                <a:ext uri="{FF2B5EF4-FFF2-40B4-BE49-F238E27FC236}">
                  <a16:creationId xmlns:a16="http://schemas.microsoft.com/office/drawing/2014/main" id="{0F171572-290F-D958-6A58-CEEBB9E53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2" name="Freeform 11">
              <a:extLst>
                <a:ext uri="{FF2B5EF4-FFF2-40B4-BE49-F238E27FC236}">
                  <a16:creationId xmlns:a16="http://schemas.microsoft.com/office/drawing/2014/main" id="{24379496-4E54-A275-945B-8897C14BC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3" name="Rectangle 32">
              <a:extLst>
                <a:ext uri="{FF2B5EF4-FFF2-40B4-BE49-F238E27FC236}">
                  <a16:creationId xmlns:a16="http://schemas.microsoft.com/office/drawing/2014/main" id="{52E08BD3-B792-10C4-66BF-D45347691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5" name="Picture 34">
            <a:extLst>
              <a:ext uri="{FF2B5EF4-FFF2-40B4-BE49-F238E27FC236}">
                <a16:creationId xmlns:a16="http://schemas.microsoft.com/office/drawing/2014/main" id="{1EC962BD-E748-C865-F2AC-13DA5C383E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7" name="Rectangle 36">
            <a:extLst>
              <a:ext uri="{FF2B5EF4-FFF2-40B4-BE49-F238E27FC236}">
                <a16:creationId xmlns:a16="http://schemas.microsoft.com/office/drawing/2014/main" id="{9018DF0C-6BDB-279B-0CBF-D12E6D658B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07ED2515-A9CD-96C1-BC2F-067E53A1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F734E2-2F66-6F60-1942-ECDBCC5059CE}"/>
              </a:ext>
            </a:extLst>
          </p:cNvPr>
          <p:cNvPicPr>
            <a:picLocks noChangeAspect="1"/>
          </p:cNvPicPr>
          <p:nvPr/>
        </p:nvPicPr>
        <p:blipFill>
          <a:blip r:embed="rId4"/>
          <a:stretch>
            <a:fillRect/>
          </a:stretch>
        </p:blipFill>
        <p:spPr>
          <a:xfrm>
            <a:off x="643467" y="637259"/>
            <a:ext cx="10439216" cy="4332276"/>
          </a:xfrm>
          <a:prstGeom prst="rect">
            <a:avLst/>
          </a:prstGeom>
        </p:spPr>
      </p:pic>
      <p:sp>
        <p:nvSpPr>
          <p:cNvPr id="41" name="Rectangle 40">
            <a:extLst>
              <a:ext uri="{FF2B5EF4-FFF2-40B4-BE49-F238E27FC236}">
                <a16:creationId xmlns:a16="http://schemas.microsoft.com/office/drawing/2014/main" id="{386FB70A-A4FF-6826-0C5C-909CF696A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76558AD-8B15-B016-251E-533C73185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D195F9E0-1A2B-126D-B906-86EF026B6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7" name="Freeform 9">
            <a:extLst>
              <a:ext uri="{FF2B5EF4-FFF2-40B4-BE49-F238E27FC236}">
                <a16:creationId xmlns:a16="http://schemas.microsoft.com/office/drawing/2014/main" id="{CA7CBD4E-C766-1B4B-F3E2-2AB671D26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7268100F-4BFC-6778-36BE-A5E05BD68227}"/>
              </a:ext>
            </a:extLst>
          </p:cNvPr>
          <p:cNvSpPr txBox="1"/>
          <p:nvPr/>
        </p:nvSpPr>
        <p:spPr>
          <a:xfrm>
            <a:off x="2132591" y="5874656"/>
            <a:ext cx="7457041"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https://emmer.house.gov/media-center/press-releases/emmer-house-republicans-pass-ghost-student-anti-fraud-bill</a:t>
            </a:r>
          </a:p>
        </p:txBody>
      </p:sp>
    </p:spTree>
    <p:extLst>
      <p:ext uri="{BB962C8B-B14F-4D97-AF65-F5344CB8AC3E}">
        <p14:creationId xmlns:p14="http://schemas.microsoft.com/office/powerpoint/2010/main" val="2092350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771ED39-C434-00C3-C8BA-43FFE33CE5C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2ADEFA2-BA3A-7CBF-F2BF-919AE9076C7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88F7F3CB-FE5A-5923-CFD3-15E13FDED2E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E5B58889-C596-8333-A0C3-DF4503A3A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1">
              <a:extLst>
                <a:ext uri="{FF2B5EF4-FFF2-40B4-BE49-F238E27FC236}">
                  <a16:creationId xmlns:a16="http://schemas.microsoft.com/office/drawing/2014/main" id="{512FB4B3-DF1A-92B3-DB3B-E40D830D5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Rectangle 13">
              <a:extLst>
                <a:ext uri="{FF2B5EF4-FFF2-40B4-BE49-F238E27FC236}">
                  <a16:creationId xmlns:a16="http://schemas.microsoft.com/office/drawing/2014/main" id="{CD26C1B2-544F-D6A3-3F29-0F780BB1E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6" name="Rectangle 15">
            <a:extLst>
              <a:ext uri="{FF2B5EF4-FFF2-40B4-BE49-F238E27FC236}">
                <a16:creationId xmlns:a16="http://schemas.microsoft.com/office/drawing/2014/main" id="{F6207056-AD42-0205-7246-66E1EBDC2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A1A5A8F4-A5B8-2EAE-F901-9240DF913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0AFA73F-1A77-B66E-FE89-ACB0F0251B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61F4864-D3AF-4EDC-5D93-503A9741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9">
            <a:extLst>
              <a:ext uri="{FF2B5EF4-FFF2-40B4-BE49-F238E27FC236}">
                <a16:creationId xmlns:a16="http://schemas.microsoft.com/office/drawing/2014/main" id="{6C07F681-8957-6434-BACD-47D7F2AFC3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pic>
        <p:nvPicPr>
          <p:cNvPr id="3" name="Picture 2">
            <a:extLst>
              <a:ext uri="{FF2B5EF4-FFF2-40B4-BE49-F238E27FC236}">
                <a16:creationId xmlns:a16="http://schemas.microsoft.com/office/drawing/2014/main" id="{85B45272-7045-0554-5869-2FEC75C47081}"/>
              </a:ext>
            </a:extLst>
          </p:cNvPr>
          <p:cNvPicPr>
            <a:picLocks noChangeAspect="1"/>
          </p:cNvPicPr>
          <p:nvPr/>
        </p:nvPicPr>
        <p:blipFill>
          <a:blip r:embed="rId4"/>
          <a:stretch>
            <a:fillRect/>
          </a:stretch>
        </p:blipFill>
        <p:spPr>
          <a:xfrm>
            <a:off x="752711" y="589729"/>
            <a:ext cx="10474531" cy="4572000"/>
          </a:xfrm>
          <a:prstGeom prst="rect">
            <a:avLst/>
          </a:prstGeom>
        </p:spPr>
      </p:pic>
      <p:sp>
        <p:nvSpPr>
          <p:cNvPr id="6" name="TextBox 5">
            <a:extLst>
              <a:ext uri="{FF2B5EF4-FFF2-40B4-BE49-F238E27FC236}">
                <a16:creationId xmlns:a16="http://schemas.microsoft.com/office/drawing/2014/main" id="{74C5B9E7-DE49-247D-14EC-3A3D056E02BA}"/>
              </a:ext>
            </a:extLst>
          </p:cNvPr>
          <p:cNvSpPr txBox="1"/>
          <p:nvPr/>
        </p:nvSpPr>
        <p:spPr>
          <a:xfrm>
            <a:off x="4922553" y="5852006"/>
            <a:ext cx="186140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https://fsatraining.ed.gov/</a:t>
            </a:r>
          </a:p>
        </p:txBody>
      </p:sp>
    </p:spTree>
    <p:extLst>
      <p:ext uri="{BB962C8B-B14F-4D97-AF65-F5344CB8AC3E}">
        <p14:creationId xmlns:p14="http://schemas.microsoft.com/office/powerpoint/2010/main" val="37890162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4E1361C3-DCB4-4C39-3E35-CED97E7493FC}"/>
            </a:ext>
          </a:extLst>
        </p:cNvPr>
        <p:cNvGrpSpPr/>
        <p:nvPr/>
      </p:nvGrpSpPr>
      <p:grpSpPr>
        <a:xfrm>
          <a:off x="0" y="0"/>
          <a:ext cx="0" cy="0"/>
          <a:chOff x="0" y="0"/>
          <a:chExt cx="0" cy="0"/>
        </a:xfrm>
      </p:grpSpPr>
      <p:pic>
        <p:nvPicPr>
          <p:cNvPr id="52" name="Picture 51">
            <a:extLst>
              <a:ext uri="{FF2B5EF4-FFF2-40B4-BE49-F238E27FC236}">
                <a16:creationId xmlns:a16="http://schemas.microsoft.com/office/drawing/2014/main" id="{F770B4CD-535A-4FF2-B700-8C40F0031E9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4" name="Group 53">
            <a:extLst>
              <a:ext uri="{FF2B5EF4-FFF2-40B4-BE49-F238E27FC236}">
                <a16:creationId xmlns:a16="http://schemas.microsoft.com/office/drawing/2014/main" id="{42AB5EEF-5DB7-47EA-BB55-DC7DAC8A68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5" name="Rectangle 54">
              <a:extLst>
                <a:ext uri="{FF2B5EF4-FFF2-40B4-BE49-F238E27FC236}">
                  <a16:creationId xmlns:a16="http://schemas.microsoft.com/office/drawing/2014/main" id="{2D031218-C353-46BE-8BA0-03B929089E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6" name="Freeform 11">
              <a:extLst>
                <a:ext uri="{FF2B5EF4-FFF2-40B4-BE49-F238E27FC236}">
                  <a16:creationId xmlns:a16="http://schemas.microsoft.com/office/drawing/2014/main" id="{63018239-79C0-4159-AE08-A6113D9AD9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7" name="Rectangle 56">
              <a:extLst>
                <a:ext uri="{FF2B5EF4-FFF2-40B4-BE49-F238E27FC236}">
                  <a16:creationId xmlns:a16="http://schemas.microsoft.com/office/drawing/2014/main" id="{A68094AE-62A3-4DD8-B617-758BE447B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59" name="Picture 58">
            <a:extLst>
              <a:ext uri="{FF2B5EF4-FFF2-40B4-BE49-F238E27FC236}">
                <a16:creationId xmlns:a16="http://schemas.microsoft.com/office/drawing/2014/main" id="{9F5E1885-4B77-4930-AF94-83DC34F5166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1" name="Rectangle 60">
            <a:extLst>
              <a:ext uri="{FF2B5EF4-FFF2-40B4-BE49-F238E27FC236}">
                <a16:creationId xmlns:a16="http://schemas.microsoft.com/office/drawing/2014/main" id="{12CED8F1-A066-4193-A0C6-FA32AABA2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63" name="Rectangle 62">
            <a:extLst>
              <a:ext uri="{FF2B5EF4-FFF2-40B4-BE49-F238E27FC236}">
                <a16:creationId xmlns:a16="http://schemas.microsoft.com/office/drawing/2014/main" id="{6FC2AD83-6F23-413C-AD90-9F32AF82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717613-66C8-BBB1-901F-F16EDF34B770}"/>
              </a:ext>
            </a:extLst>
          </p:cNvPr>
          <p:cNvPicPr>
            <a:picLocks noChangeAspect="1"/>
          </p:cNvPicPr>
          <p:nvPr/>
        </p:nvPicPr>
        <p:blipFill>
          <a:blip r:embed="rId4"/>
          <a:stretch>
            <a:fillRect/>
          </a:stretch>
        </p:blipFill>
        <p:spPr>
          <a:xfrm>
            <a:off x="643467" y="572015"/>
            <a:ext cx="10439216" cy="4462765"/>
          </a:xfrm>
          <a:prstGeom prst="rect">
            <a:avLst/>
          </a:prstGeom>
        </p:spPr>
      </p:pic>
      <p:sp>
        <p:nvSpPr>
          <p:cNvPr id="65" name="Rectangle 64">
            <a:extLst>
              <a:ext uri="{FF2B5EF4-FFF2-40B4-BE49-F238E27FC236}">
                <a16:creationId xmlns:a16="http://schemas.microsoft.com/office/drawing/2014/main" id="{7367BE40-CEB0-42C0-A019-83612A9D1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93A1CF79-E584-4525-AB80-C5E826445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EDFF68DC-7619-4C0C-B291-0018372D2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1" name="Freeform 9">
            <a:extLst>
              <a:ext uri="{FF2B5EF4-FFF2-40B4-BE49-F238E27FC236}">
                <a16:creationId xmlns:a16="http://schemas.microsoft.com/office/drawing/2014/main" id="{5003435F-4995-49A0-9B3D-4955D2822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8" name="TextBox 7">
            <a:extLst>
              <a:ext uri="{FF2B5EF4-FFF2-40B4-BE49-F238E27FC236}">
                <a16:creationId xmlns:a16="http://schemas.microsoft.com/office/drawing/2014/main" id="{96EAE0FA-E1D7-12AE-B286-B31AE909F133}"/>
              </a:ext>
            </a:extLst>
          </p:cNvPr>
          <p:cNvSpPr txBox="1"/>
          <p:nvPr/>
        </p:nvSpPr>
        <p:spPr>
          <a:xfrm>
            <a:off x="3233369" y="5848715"/>
            <a:ext cx="5297028"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https://edworkforce.house.gov/news/documentsingle.aspx?DocumentID=413368</a:t>
            </a:r>
          </a:p>
        </p:txBody>
      </p:sp>
    </p:spTree>
    <p:extLst>
      <p:ext uri="{BB962C8B-B14F-4D97-AF65-F5344CB8AC3E}">
        <p14:creationId xmlns:p14="http://schemas.microsoft.com/office/powerpoint/2010/main" val="4213093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C8302159-AD74-59AB-ABEB-321D8DEADC5B}"/>
            </a:ext>
          </a:extLst>
        </p:cNvPr>
        <p:cNvGrpSpPr/>
        <p:nvPr/>
      </p:nvGrpSpPr>
      <p:grpSpPr>
        <a:xfrm>
          <a:off x="0" y="0"/>
          <a:ext cx="0" cy="0"/>
          <a:chOff x="0" y="0"/>
          <a:chExt cx="0" cy="0"/>
        </a:xfrm>
      </p:grpSpPr>
      <p:pic>
        <p:nvPicPr>
          <p:cNvPr id="143" name="Picture 142">
            <a:extLst>
              <a:ext uri="{FF2B5EF4-FFF2-40B4-BE49-F238E27FC236}">
                <a16:creationId xmlns:a16="http://schemas.microsoft.com/office/drawing/2014/main" id="{576E8DBD-6DBD-4FCB-8FE8-8F0425C0B6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45" name="Freeform 11">
            <a:extLst>
              <a:ext uri="{FF2B5EF4-FFF2-40B4-BE49-F238E27FC236}">
                <a16:creationId xmlns:a16="http://schemas.microsoft.com/office/drawing/2014/main" id="{70BE0118-665B-49AC-8ED9-B29C009CED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7" name="Freeform 13">
            <a:extLst>
              <a:ext uri="{FF2B5EF4-FFF2-40B4-BE49-F238E27FC236}">
                <a16:creationId xmlns:a16="http://schemas.microsoft.com/office/drawing/2014/main" id="{DB8E4593-3024-4A7B-92FB-8114D72E5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9" name="Freeform 25">
            <a:extLst>
              <a:ext uri="{FF2B5EF4-FFF2-40B4-BE49-F238E27FC236}">
                <a16:creationId xmlns:a16="http://schemas.microsoft.com/office/drawing/2014/main" id="{F72029E6-113E-4A42-8D29-4B796B39B9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1" name="Freeform 14">
            <a:extLst>
              <a:ext uri="{FF2B5EF4-FFF2-40B4-BE49-F238E27FC236}">
                <a16:creationId xmlns:a16="http://schemas.microsoft.com/office/drawing/2014/main" id="{FBAE6AE5-2B20-46E6-B338-A385BFF09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3" name="5-Point Star 24">
            <a:extLst>
              <a:ext uri="{FF2B5EF4-FFF2-40B4-BE49-F238E27FC236}">
                <a16:creationId xmlns:a16="http://schemas.microsoft.com/office/drawing/2014/main" id="{4555B12C-E2CF-448D-918F-96D0958DC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5" name="Picture 154">
            <a:extLst>
              <a:ext uri="{FF2B5EF4-FFF2-40B4-BE49-F238E27FC236}">
                <a16:creationId xmlns:a16="http://schemas.microsoft.com/office/drawing/2014/main" id="{47458151-6535-4712-9D31-5BFEBD2205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7" name="Rectangle 156">
            <a:extLst>
              <a:ext uri="{FF2B5EF4-FFF2-40B4-BE49-F238E27FC236}">
                <a16:creationId xmlns:a16="http://schemas.microsoft.com/office/drawing/2014/main" id="{28F956D1-3AF5-47E1-BF12-D331E34AA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5">
            <a:extLst>
              <a:ext uri="{FF2B5EF4-FFF2-40B4-BE49-F238E27FC236}">
                <a16:creationId xmlns:a16="http://schemas.microsoft.com/office/drawing/2014/main" id="{4A5A7DD1-718C-42BE-9B90-4D960E22E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 name="Title 3">
            <a:extLst>
              <a:ext uri="{FF2B5EF4-FFF2-40B4-BE49-F238E27FC236}">
                <a16:creationId xmlns:a16="http://schemas.microsoft.com/office/drawing/2014/main" id="{568DA25C-EFC3-E9DF-4CA0-02379D45A6C7}"/>
              </a:ext>
            </a:extLst>
          </p:cNvPr>
          <p:cNvSpPr>
            <a:spLocks noGrp="1"/>
          </p:cNvSpPr>
          <p:nvPr>
            <p:ph type="title"/>
          </p:nvPr>
        </p:nvSpPr>
        <p:spPr>
          <a:xfrm>
            <a:off x="461110" y="2098292"/>
            <a:ext cx="3326650" cy="2121800"/>
          </a:xfrm>
        </p:spPr>
        <p:txBody>
          <a:bodyPr vert="horz" lIns="91440" tIns="45720" rIns="91440" bIns="45720" rtlCol="0" anchor="b">
            <a:normAutofit/>
          </a:bodyPr>
          <a:lstStyle/>
          <a:p>
            <a:pPr algn="ctr"/>
            <a:r>
              <a:rPr lang="en-US" sz="3600" dirty="0">
                <a:solidFill>
                  <a:srgbClr val="680808"/>
                </a:solidFill>
              </a:rPr>
              <a:t>House</a:t>
            </a:r>
            <a:br>
              <a:rPr lang="en-US" sz="3600" dirty="0">
                <a:solidFill>
                  <a:srgbClr val="680808"/>
                </a:solidFill>
              </a:rPr>
            </a:br>
            <a:r>
              <a:rPr lang="en-US" sz="3600" dirty="0">
                <a:solidFill>
                  <a:srgbClr val="680808"/>
                </a:solidFill>
              </a:rPr>
              <a:t>committee</a:t>
            </a:r>
            <a:br>
              <a:rPr lang="en-US" sz="3600" dirty="0">
                <a:solidFill>
                  <a:srgbClr val="680808"/>
                </a:solidFill>
              </a:rPr>
            </a:br>
            <a:r>
              <a:rPr lang="en-US" sz="3600" dirty="0">
                <a:solidFill>
                  <a:srgbClr val="680808"/>
                </a:solidFill>
              </a:rPr>
              <a:t>on</a:t>
            </a:r>
            <a:br>
              <a:rPr lang="en-US" sz="3600" dirty="0">
                <a:solidFill>
                  <a:srgbClr val="680808"/>
                </a:solidFill>
              </a:rPr>
            </a:br>
            <a:r>
              <a:rPr lang="en-US" sz="3600" dirty="0">
                <a:solidFill>
                  <a:srgbClr val="680808"/>
                </a:solidFill>
              </a:rPr>
              <a:t>appropriations</a:t>
            </a:r>
          </a:p>
        </p:txBody>
      </p:sp>
      <p:sp>
        <p:nvSpPr>
          <p:cNvPr id="161" name="Rectangle 160">
            <a:extLst>
              <a:ext uri="{FF2B5EF4-FFF2-40B4-BE49-F238E27FC236}">
                <a16:creationId xmlns:a16="http://schemas.microsoft.com/office/drawing/2014/main" id="{9DE02FF1-20BC-4306-B0FB-AE6D71D737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3" name="Rectangle 162">
            <a:extLst>
              <a:ext uri="{FF2B5EF4-FFF2-40B4-BE49-F238E27FC236}">
                <a16:creationId xmlns:a16="http://schemas.microsoft.com/office/drawing/2014/main" id="{89A8C427-1B47-42B2-9206-1F34BE757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5" name="Rectangle 164">
            <a:extLst>
              <a:ext uri="{FF2B5EF4-FFF2-40B4-BE49-F238E27FC236}">
                <a16:creationId xmlns:a16="http://schemas.microsoft.com/office/drawing/2014/main" id="{C9864909-0F48-48BD-B525-B293738D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17FD124-D6F1-337A-3707-FF3DFF82B367}"/>
              </a:ext>
            </a:extLst>
          </p:cNvPr>
          <p:cNvPicPr>
            <a:picLocks noChangeAspect="1"/>
          </p:cNvPicPr>
          <p:nvPr/>
        </p:nvPicPr>
        <p:blipFill>
          <a:blip r:embed="rId4"/>
          <a:stretch>
            <a:fillRect/>
          </a:stretch>
        </p:blipFill>
        <p:spPr>
          <a:xfrm>
            <a:off x="5321367" y="1689354"/>
            <a:ext cx="6174771" cy="3473308"/>
          </a:xfrm>
          <a:prstGeom prst="rect">
            <a:avLst/>
          </a:prstGeom>
        </p:spPr>
      </p:pic>
    </p:spTree>
    <p:extLst>
      <p:ext uri="{BB962C8B-B14F-4D97-AF65-F5344CB8AC3E}">
        <p14:creationId xmlns:p14="http://schemas.microsoft.com/office/powerpoint/2010/main" val="352660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D49B18C8-8416-1221-C5C4-2813B018A7E9}"/>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022FA22D-30AA-EE92-06B7-4F319BE9F33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9F0DE1A9-6C5A-719B-293B-1612EE39F8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5E49AEEA-9EF5-DD2A-A1A4-93A400C93C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9C55061C-EBE0-A445-E753-291F02F9B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73787214-B573-0305-C558-737863701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FFF7CA07-06DB-6265-0AD5-9F42DD452F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2820D960-7A46-BECF-9FFD-91BB33068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BCB34770-280C-B2B0-7EBF-E3CF9DBCA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50F327BB-9965-3122-5B46-75DF1651C0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708EE498-94C3-3E8D-DD7F-4EDC1762D8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730242BE-4FEF-98C7-5F3B-0BF0F1C7A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7BC1EE88-A12B-752D-ED35-E43182DB1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 name="TextBox 2">
            <a:extLst>
              <a:ext uri="{FF2B5EF4-FFF2-40B4-BE49-F238E27FC236}">
                <a16:creationId xmlns:a16="http://schemas.microsoft.com/office/drawing/2014/main" id="{3172346D-BB27-1138-CD8A-6D59089B153C}"/>
              </a:ext>
            </a:extLst>
          </p:cNvPr>
          <p:cNvSpPr txBox="1"/>
          <p:nvPr/>
        </p:nvSpPr>
        <p:spPr>
          <a:xfrm>
            <a:off x="545885" y="2028616"/>
            <a:ext cx="10671995" cy="2800767"/>
          </a:xfrm>
          <a:prstGeom prst="rect">
            <a:avLst/>
          </a:prstGeom>
          <a:noFill/>
        </p:spPr>
        <p:txBody>
          <a:bodyPr wrap="square" rtlCol="0">
            <a:spAutoFit/>
          </a:bodyPr>
          <a:lstStyle/>
          <a:p>
            <a:pPr algn="l" fontAlgn="base">
              <a:buNone/>
            </a:pPr>
            <a:r>
              <a:rPr lang="en-US" sz="1600" b="0" i="0" dirty="0">
                <a:solidFill>
                  <a:srgbClr val="132935"/>
                </a:solidFill>
                <a:effectLst/>
                <a:latin typeface="guyot-press-1"/>
              </a:rPr>
              <a:t>Rep. Lauren Underwood (D-IL) expressed support for the amendment, citing provisions that would block the Department of Education from declassifying nursing as a professional degree, affecting students’ access to student loans. She also supported health research provisions included in the amendment.</a:t>
            </a:r>
          </a:p>
          <a:p>
            <a:pPr algn="l" fontAlgn="base">
              <a:buNone/>
            </a:pPr>
            <a:endParaRPr lang="en-US" sz="1600" dirty="0">
              <a:solidFill>
                <a:srgbClr val="132935"/>
              </a:solidFill>
              <a:latin typeface="guyot-press-1"/>
            </a:endParaRPr>
          </a:p>
          <a:p>
            <a:pPr algn="l" fontAlgn="base">
              <a:buNone/>
            </a:pPr>
            <a:r>
              <a:rPr lang="en-US" sz="1600" b="0" i="0" dirty="0">
                <a:solidFill>
                  <a:srgbClr val="132935"/>
                </a:solidFill>
                <a:effectLst/>
                <a:latin typeface="guyot-press-1"/>
              </a:rPr>
              <a:t>Rep. Henry Cuellar (D-TX) expressed support for the amendment, citing an outcome-based program review provision that requires the agencies included in the bill to undergo a review of their internal policies and regulations to determine what is outdated and what may need reform. He also thanked the committee for adding language related to energy workforce development. He urged the committee to support the amendment. </a:t>
            </a:r>
          </a:p>
          <a:p>
            <a:pPr algn="l" fontAlgn="base">
              <a:buNone/>
            </a:pPr>
            <a:endParaRPr lang="en-US" sz="1600" dirty="0">
              <a:solidFill>
                <a:srgbClr val="132935"/>
              </a:solidFill>
              <a:latin typeface="guyot-press-1"/>
            </a:endParaRPr>
          </a:p>
          <a:p>
            <a:pPr algn="l" fontAlgn="base">
              <a:buNone/>
            </a:pPr>
            <a:r>
              <a:rPr lang="en-US" sz="1600" b="0" i="0" dirty="0">
                <a:solidFill>
                  <a:srgbClr val="132935"/>
                </a:solidFill>
                <a:effectLst/>
                <a:latin typeface="guyot-press-1"/>
              </a:rPr>
              <a:t>Rep. Adriano Espaillat (D-NY) thanked the Chairman and Ranking member for the manager’s amendment, saying it helps address potential harm to constituents who benefit from PELL grants. </a:t>
            </a:r>
          </a:p>
        </p:txBody>
      </p:sp>
      <p:sp>
        <p:nvSpPr>
          <p:cNvPr id="6" name="Title 1">
            <a:extLst>
              <a:ext uri="{FF2B5EF4-FFF2-40B4-BE49-F238E27FC236}">
                <a16:creationId xmlns:a16="http://schemas.microsoft.com/office/drawing/2014/main" id="{D617585A-F7D7-D7EF-87AE-BCB0FEAE9895}"/>
              </a:ext>
            </a:extLst>
          </p:cNvPr>
          <p:cNvSpPr>
            <a:spLocks noGrp="1"/>
          </p:cNvSpPr>
          <p:nvPr>
            <p:ph type="title"/>
          </p:nvPr>
        </p:nvSpPr>
        <p:spPr>
          <a:xfrm>
            <a:off x="517259" y="352735"/>
            <a:ext cx="10671996" cy="886578"/>
          </a:xfrm>
        </p:spPr>
        <p:txBody>
          <a:bodyPr>
            <a:normAutofit/>
          </a:bodyPr>
          <a:lstStyle/>
          <a:p>
            <a:pPr algn="ctr"/>
            <a:r>
              <a:rPr lang="en-US" sz="4000" dirty="0">
                <a:solidFill>
                  <a:srgbClr val="680808"/>
                </a:solidFill>
              </a:rPr>
              <a:t>MANAGER’s AMENDMENT</a:t>
            </a:r>
          </a:p>
        </p:txBody>
      </p:sp>
    </p:spTree>
    <p:extLst>
      <p:ext uri="{BB962C8B-B14F-4D97-AF65-F5344CB8AC3E}">
        <p14:creationId xmlns:p14="http://schemas.microsoft.com/office/powerpoint/2010/main" val="1179192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5439213E-311A-072F-815B-F48A75E9D36C}"/>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22761F32-7C10-FEE9-9845-69CC2CA0CA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3F46FCAB-327D-C250-B319-DAE9998A3A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C409A640-E744-380F-7BC9-8F4C70751E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17993251-F4E3-1A82-3BE9-5A690BAD01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F3ED8D7B-8E16-00B2-4E06-60F1D6D2E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D68E5BE9-A08F-20F7-459E-D357721A4F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9990E668-194A-51C0-45F9-350082C1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B09EE848-6DDF-11CA-72E4-6C34F1BA70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5ED6BF03-1BA9-F9CA-228C-10127D542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13D7A46C-2D13-533B-90C9-9A27637BB4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C297118C-1762-3930-B6F1-C3843B5E1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D69CCFB9-D38F-727B-9A74-5ABE422D2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7" name="Picture 6">
            <a:extLst>
              <a:ext uri="{FF2B5EF4-FFF2-40B4-BE49-F238E27FC236}">
                <a16:creationId xmlns:a16="http://schemas.microsoft.com/office/drawing/2014/main" id="{F46E61E6-CDCC-6F0A-A94B-FB96C838C82B}"/>
              </a:ext>
            </a:extLst>
          </p:cNvPr>
          <p:cNvPicPr>
            <a:picLocks noChangeAspect="1"/>
          </p:cNvPicPr>
          <p:nvPr/>
        </p:nvPicPr>
        <p:blipFill>
          <a:blip r:embed="rId4"/>
          <a:stretch>
            <a:fillRect/>
          </a:stretch>
        </p:blipFill>
        <p:spPr>
          <a:xfrm>
            <a:off x="2830547" y="112785"/>
            <a:ext cx="6530906" cy="5387807"/>
          </a:xfrm>
          <a:prstGeom prst="rect">
            <a:avLst/>
          </a:prstGeom>
        </p:spPr>
      </p:pic>
    </p:spTree>
    <p:extLst>
      <p:ext uri="{BB962C8B-B14F-4D97-AF65-F5344CB8AC3E}">
        <p14:creationId xmlns:p14="http://schemas.microsoft.com/office/powerpoint/2010/main" val="4033483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0EF5A604-0A37-3F75-50DE-8DED445259CE}"/>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7D1AF878-0486-5A73-2EDC-BC86AF1CA8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2994DB48-E295-FDD6-3A9E-0E5BF3116A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B9018786-6DBD-C405-EE48-0AD38D2FF1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E4EA4827-91AE-6CE7-1EAA-A7D24C772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9219B6A5-51D1-8068-C408-DFFD82AF2A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2224EE31-E111-D9E4-8AD0-2EA5238B52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46BF7987-0AEB-C12E-5C92-15594498B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9A5EB2C5-CA44-AAE4-3CA9-C5960EC22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AEE26513-8A72-E197-3EA3-096F5ECC4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2C648F24-8CCE-B3F3-DAE3-3FFECC43C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9D4F11D6-667F-9453-33B2-D905C4B44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D8C247FC-9546-2CD5-274E-3E5DC3B7C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8115FA53-090C-AA14-9C4F-305286E212E2}"/>
              </a:ext>
            </a:extLst>
          </p:cNvPr>
          <p:cNvPicPr>
            <a:picLocks noChangeAspect="1"/>
          </p:cNvPicPr>
          <p:nvPr/>
        </p:nvPicPr>
        <p:blipFill>
          <a:blip r:embed="rId4"/>
          <a:stretch>
            <a:fillRect/>
          </a:stretch>
        </p:blipFill>
        <p:spPr>
          <a:xfrm>
            <a:off x="2747386" y="154699"/>
            <a:ext cx="6485182" cy="5303980"/>
          </a:xfrm>
          <a:prstGeom prst="rect">
            <a:avLst/>
          </a:prstGeom>
        </p:spPr>
      </p:pic>
    </p:spTree>
    <p:extLst>
      <p:ext uri="{BB962C8B-B14F-4D97-AF65-F5344CB8AC3E}">
        <p14:creationId xmlns:p14="http://schemas.microsoft.com/office/powerpoint/2010/main" val="13202058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74239258-EA44-3031-4801-0403255BEA4A}"/>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63964BF8-17E0-2395-6D3B-459976D5342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E526453D-50E1-1CD3-34B3-9749197ACC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2AAE09E5-53F8-CC16-2907-6A252F92B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953174F3-963D-A262-D2D3-E7A4CDAE83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841C8399-3BA6-8234-B610-0EC080B3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9D6B0B11-2DFF-A308-E09D-2B381B1ABC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59748F01-F075-B358-877B-53D04D79FB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09F945BB-266E-0C11-81CD-1D0586C61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CB0F639E-0A01-4071-E862-5F6FA4954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93CCC74A-E7F7-6989-0B4F-0030D1C12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AA75596C-7AC7-98EB-13AF-B825C9C63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9D115DB3-3500-230E-84B5-00580566B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36134AF5-7F52-BEF2-82EB-298554FD205F}"/>
              </a:ext>
            </a:extLst>
          </p:cNvPr>
          <p:cNvPicPr>
            <a:picLocks noChangeAspect="1"/>
          </p:cNvPicPr>
          <p:nvPr/>
        </p:nvPicPr>
        <p:blipFill>
          <a:blip r:embed="rId4"/>
          <a:stretch>
            <a:fillRect/>
          </a:stretch>
        </p:blipFill>
        <p:spPr>
          <a:xfrm>
            <a:off x="2868650" y="182410"/>
            <a:ext cx="6454699" cy="5235394"/>
          </a:xfrm>
          <a:prstGeom prst="rect">
            <a:avLst/>
          </a:prstGeom>
        </p:spPr>
      </p:pic>
    </p:spTree>
    <p:extLst>
      <p:ext uri="{BB962C8B-B14F-4D97-AF65-F5344CB8AC3E}">
        <p14:creationId xmlns:p14="http://schemas.microsoft.com/office/powerpoint/2010/main" val="977905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60324941-D8BB-E4E4-BB1F-6A7B671C04A8}"/>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80BE97FB-DFBB-BF98-2D79-511642310B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8E13FB37-FA2C-55E2-0920-A11FD316CE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C20DA371-7CA0-18EE-34CB-8E1567C8D5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DEDA091A-A4F3-C553-019E-E0235285FE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33CFED05-3C6A-8D1D-98D8-11FCA84CD2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6B63446E-2661-EDE6-3B67-08C0ACAE32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08B68EEC-23A8-1E72-3207-A9803C54E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EB4F2494-5FE6-B401-6274-9F970B0A3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6F928320-AB31-0CA0-F58C-4D992595D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2DB7AB0F-77A0-60EE-05D4-76BB28C69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9A7CE695-6C91-1F7F-FDC2-995220DB2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5737DC0D-E28D-E03D-5F5F-AA27EDBAB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31E86CA9-5FA0-63F3-099E-8BEAABC2B1FA}"/>
              </a:ext>
            </a:extLst>
          </p:cNvPr>
          <p:cNvPicPr>
            <a:picLocks noChangeAspect="1"/>
          </p:cNvPicPr>
          <p:nvPr/>
        </p:nvPicPr>
        <p:blipFill>
          <a:blip r:embed="rId4"/>
          <a:stretch>
            <a:fillRect/>
          </a:stretch>
        </p:blipFill>
        <p:spPr>
          <a:xfrm>
            <a:off x="2688826" y="634801"/>
            <a:ext cx="6386113" cy="4343776"/>
          </a:xfrm>
          <a:prstGeom prst="rect">
            <a:avLst/>
          </a:prstGeom>
        </p:spPr>
      </p:pic>
    </p:spTree>
    <p:extLst>
      <p:ext uri="{BB962C8B-B14F-4D97-AF65-F5344CB8AC3E}">
        <p14:creationId xmlns:p14="http://schemas.microsoft.com/office/powerpoint/2010/main" val="2262416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40624BA5-3550-9F86-D5F5-1EE184F0FE65}"/>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E613CBA5-5217-171E-F70B-193E21B243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E602F783-9576-E1C0-BFD5-AB22B26ACB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0789A08B-266D-B670-BF72-484C495829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FE8F6468-058A-B1C7-2BFC-5D50E8BD07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00B189F9-094D-8CEB-8242-85F2B78E4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CDD3E7AB-84E8-B1DD-F835-911C6AA1E7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FC764CD7-3FFE-6D5C-D08A-CCC91D3F2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A6793CE1-FC29-576C-4DD7-34ADF069B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7ED52A50-2012-A970-D06A-258AB65AC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184B69D7-7558-2744-0617-3FDB9955A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264235E8-5B19-4C02-1656-483541B2D5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79B391B1-4CF0-9E32-0A76-ED54A04A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 name="TextBox 2">
            <a:extLst>
              <a:ext uri="{FF2B5EF4-FFF2-40B4-BE49-F238E27FC236}">
                <a16:creationId xmlns:a16="http://schemas.microsoft.com/office/drawing/2014/main" id="{FBDFF494-1354-F6F8-E0A9-D70103225A56}"/>
              </a:ext>
            </a:extLst>
          </p:cNvPr>
          <p:cNvSpPr txBox="1"/>
          <p:nvPr/>
        </p:nvSpPr>
        <p:spPr>
          <a:xfrm>
            <a:off x="545885" y="2028616"/>
            <a:ext cx="10671995" cy="2062103"/>
          </a:xfrm>
          <a:prstGeom prst="rect">
            <a:avLst/>
          </a:prstGeom>
          <a:noFill/>
        </p:spPr>
        <p:txBody>
          <a:bodyPr wrap="square" rtlCol="0">
            <a:spAutoFit/>
          </a:bodyPr>
          <a:lstStyle/>
          <a:p>
            <a:pPr algn="l" fontAlgn="base">
              <a:buNone/>
            </a:pPr>
            <a:r>
              <a:rPr lang="en-US" sz="1600" b="0" i="0" dirty="0">
                <a:solidFill>
                  <a:srgbClr val="132935"/>
                </a:solidFill>
                <a:effectLst/>
                <a:latin typeface="guyot-press-1"/>
              </a:rPr>
              <a:t>SEC. 316. None of the funds made available by this Act may be used to—</a:t>
            </a:r>
          </a:p>
          <a:p>
            <a:pPr algn="l" fontAlgn="base">
              <a:buNone/>
            </a:pPr>
            <a:endParaRPr lang="en-US" sz="1600" b="0" i="0" dirty="0">
              <a:solidFill>
                <a:srgbClr val="132935"/>
              </a:solidFill>
              <a:effectLst/>
              <a:latin typeface="guyot-press-1"/>
            </a:endParaRPr>
          </a:p>
          <a:p>
            <a:pPr marL="342900" indent="-342900" algn="l" fontAlgn="base">
              <a:buAutoNum type="arabicParenBoth"/>
            </a:pPr>
            <a:r>
              <a:rPr lang="en-US" sz="1600" b="0" i="0" dirty="0">
                <a:solidFill>
                  <a:srgbClr val="132935"/>
                </a:solidFill>
                <a:effectLst/>
                <a:latin typeface="guyot-press-1"/>
              </a:rPr>
              <a:t>implement, administer, or enforce section 685.401 of title 34, Code of Federal Regulations (relating to borrower defense to repayment), as amended by the final regulations published by the Department of Education in the Federal Register on November 1, 2022 (87 Fed. Reg. 65904 et seq.) or take any substantially similar action; or</a:t>
            </a:r>
          </a:p>
          <a:p>
            <a:pPr marL="342900" indent="-342900" algn="l" fontAlgn="base">
              <a:buAutoNum type="arabicParenBoth"/>
            </a:pPr>
            <a:r>
              <a:rPr lang="en-US" sz="1600" b="0" i="0" dirty="0">
                <a:solidFill>
                  <a:srgbClr val="132935"/>
                </a:solidFill>
                <a:effectLst/>
                <a:latin typeface="guyot-press-1"/>
              </a:rPr>
              <a:t>(2) implement, administer, or enforce section 668.28 of title 34, Code of Federal Regulations (relating to the 90/10 rule), as added or amended by the final regulations published by the Department of Education in the Federal Register on October 28,2022 (87 Fed. Reg. 65426 et. seq.) or take any substantially similar action.</a:t>
            </a:r>
          </a:p>
        </p:txBody>
      </p:sp>
      <p:sp>
        <p:nvSpPr>
          <p:cNvPr id="6" name="Title 1">
            <a:extLst>
              <a:ext uri="{FF2B5EF4-FFF2-40B4-BE49-F238E27FC236}">
                <a16:creationId xmlns:a16="http://schemas.microsoft.com/office/drawing/2014/main" id="{B0243A03-5218-E605-250A-D7024E994D5D}"/>
              </a:ext>
            </a:extLst>
          </p:cNvPr>
          <p:cNvSpPr>
            <a:spLocks noGrp="1"/>
          </p:cNvSpPr>
          <p:nvPr>
            <p:ph type="title"/>
          </p:nvPr>
        </p:nvSpPr>
        <p:spPr>
          <a:xfrm>
            <a:off x="517259" y="352735"/>
            <a:ext cx="10671996" cy="886578"/>
          </a:xfrm>
        </p:spPr>
        <p:txBody>
          <a:bodyPr>
            <a:normAutofit/>
          </a:bodyPr>
          <a:lstStyle/>
          <a:p>
            <a:pPr algn="ctr"/>
            <a:r>
              <a:rPr lang="en-US" sz="4000" dirty="0">
                <a:solidFill>
                  <a:srgbClr val="680808"/>
                </a:solidFill>
              </a:rPr>
              <a:t>GENERAL PROVISIONS</a:t>
            </a:r>
          </a:p>
        </p:txBody>
      </p:sp>
    </p:spTree>
    <p:extLst>
      <p:ext uri="{BB962C8B-B14F-4D97-AF65-F5344CB8AC3E}">
        <p14:creationId xmlns:p14="http://schemas.microsoft.com/office/powerpoint/2010/main" val="22421709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EE55C8C-4CBA-44E4-3C4D-4A8E66A21C43}"/>
            </a:ext>
          </a:extLst>
        </p:cNvPr>
        <p:cNvGrpSpPr/>
        <p:nvPr/>
      </p:nvGrpSpPr>
      <p:grpSpPr>
        <a:xfrm>
          <a:off x="0" y="0"/>
          <a:ext cx="0" cy="0"/>
          <a:chOff x="0" y="0"/>
          <a:chExt cx="0" cy="0"/>
        </a:xfrm>
      </p:grpSpPr>
      <p:pic>
        <p:nvPicPr>
          <p:cNvPr id="72" name="Picture 71">
            <a:extLst>
              <a:ext uri="{FF2B5EF4-FFF2-40B4-BE49-F238E27FC236}">
                <a16:creationId xmlns:a16="http://schemas.microsoft.com/office/drawing/2014/main" id="{0D2923C0-3CF7-070D-213D-05804CAD59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74" name="Group 73">
            <a:extLst>
              <a:ext uri="{FF2B5EF4-FFF2-40B4-BE49-F238E27FC236}">
                <a16:creationId xmlns:a16="http://schemas.microsoft.com/office/drawing/2014/main" id="{005D1294-B0B1-3A33-7332-CADFB6544B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59" name="Rectangle 58">
              <a:extLst>
                <a:ext uri="{FF2B5EF4-FFF2-40B4-BE49-F238E27FC236}">
                  <a16:creationId xmlns:a16="http://schemas.microsoft.com/office/drawing/2014/main" id="{F510645C-D062-BC80-4E52-D3A127F6D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60" name="Freeform 11">
              <a:extLst>
                <a:ext uri="{FF2B5EF4-FFF2-40B4-BE49-F238E27FC236}">
                  <a16:creationId xmlns:a16="http://schemas.microsoft.com/office/drawing/2014/main" id="{3F414021-E5D7-EA5B-6062-0042E2E1C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61" name="Rectangle 60">
              <a:extLst>
                <a:ext uri="{FF2B5EF4-FFF2-40B4-BE49-F238E27FC236}">
                  <a16:creationId xmlns:a16="http://schemas.microsoft.com/office/drawing/2014/main" id="{470AFE35-A3EF-203A-E1D3-6193BE255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pic>
        <p:nvPicPr>
          <p:cNvPr id="76" name="Picture 75">
            <a:extLst>
              <a:ext uri="{FF2B5EF4-FFF2-40B4-BE49-F238E27FC236}">
                <a16:creationId xmlns:a16="http://schemas.microsoft.com/office/drawing/2014/main" id="{95A89198-CFB0-597B-66C1-551E601E7E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9" name="Rectangle 78">
            <a:extLst>
              <a:ext uri="{FF2B5EF4-FFF2-40B4-BE49-F238E27FC236}">
                <a16:creationId xmlns:a16="http://schemas.microsoft.com/office/drawing/2014/main" id="{628E1DDB-CE37-30E1-3549-F610FD847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0" name="Rectangle 79">
            <a:extLst>
              <a:ext uri="{FF2B5EF4-FFF2-40B4-BE49-F238E27FC236}">
                <a16:creationId xmlns:a16="http://schemas.microsoft.com/office/drawing/2014/main" id="{6B1DAC8A-AB6E-CF9D-7248-00BEF5A3F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28" y="6581"/>
            <a:ext cx="11741281" cy="56002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1" name="Rectangle 80">
            <a:extLst>
              <a:ext uri="{FF2B5EF4-FFF2-40B4-BE49-F238E27FC236}">
                <a16:creationId xmlns:a16="http://schemas.microsoft.com/office/drawing/2014/main" id="{EF00F473-1121-BD7A-48B8-6058F196F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527" y="6581"/>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84" name="Rectangle 83">
            <a:extLst>
              <a:ext uri="{FF2B5EF4-FFF2-40B4-BE49-F238E27FC236}">
                <a16:creationId xmlns:a16="http://schemas.microsoft.com/office/drawing/2014/main" id="{07A69285-74F3-F7AA-742B-2CDA8A1F6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0000"/>
                </a:srgbClr>
              </a:gs>
              <a:gs pos="100000">
                <a:schemeClr val="tx1">
                  <a:alpha val="3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1" name="Rectangle 90">
            <a:extLst>
              <a:ext uri="{FF2B5EF4-FFF2-40B4-BE49-F238E27FC236}">
                <a16:creationId xmlns:a16="http://schemas.microsoft.com/office/drawing/2014/main" id="{3CCC3B6A-95D8-C6B5-E30A-2BD3316FF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92" name="Freeform 9">
            <a:extLst>
              <a:ext uri="{FF2B5EF4-FFF2-40B4-BE49-F238E27FC236}">
                <a16:creationId xmlns:a16="http://schemas.microsoft.com/office/drawing/2014/main" id="{BCD3862B-97B7-FCAD-5B41-5D53563D0C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 name="TextBox 2">
            <a:extLst>
              <a:ext uri="{FF2B5EF4-FFF2-40B4-BE49-F238E27FC236}">
                <a16:creationId xmlns:a16="http://schemas.microsoft.com/office/drawing/2014/main" id="{C3F24820-32A3-474F-A24D-EEC55AB0F437}"/>
              </a:ext>
            </a:extLst>
          </p:cNvPr>
          <p:cNvSpPr txBox="1"/>
          <p:nvPr/>
        </p:nvSpPr>
        <p:spPr>
          <a:xfrm>
            <a:off x="545885" y="1650049"/>
            <a:ext cx="10671995" cy="3539430"/>
          </a:xfrm>
          <a:prstGeom prst="rect">
            <a:avLst/>
          </a:prstGeom>
          <a:noFill/>
        </p:spPr>
        <p:txBody>
          <a:bodyPr wrap="square" rtlCol="0">
            <a:spAutoFit/>
          </a:bodyPr>
          <a:lstStyle/>
          <a:p>
            <a:pPr algn="l" fontAlgn="base">
              <a:buNone/>
            </a:pPr>
            <a:r>
              <a:rPr lang="en-US" sz="1600" b="0" i="0" dirty="0">
                <a:solidFill>
                  <a:srgbClr val="132935"/>
                </a:solidFill>
                <a:effectLst/>
                <a:latin typeface="guyot-press-1"/>
              </a:rPr>
              <a:t>SEC. 319. (a) Section 455(a)(3) of the Higher Education Act of 1965 (20 U.S.C. 1087e(a)(3)) is amended by adding at the end the following:</a:t>
            </a:r>
          </a:p>
          <a:p>
            <a:pPr algn="l" fontAlgn="base">
              <a:buNone/>
            </a:pPr>
            <a:r>
              <a:rPr lang="en-US" sz="1600" b="0" i="0" dirty="0">
                <a:solidFill>
                  <a:srgbClr val="132935"/>
                </a:solidFill>
                <a:effectLst/>
                <a:latin typeface="guyot-press-1"/>
              </a:rPr>
              <a:t>‘‘(D) TERMINATION OF AUTHORITY TO0 MAKE SUBSIDIZED LOANS TO UNDERGRADUATE STUDENTS.— Subject to paragraph (8) and notwithstanding any provision of this part or part B, for any period of instruction beginning on or after July 1, 2027—</a:t>
            </a:r>
          </a:p>
          <a:p>
            <a:pPr algn="l" fontAlgn="base">
              <a:buNone/>
            </a:pPr>
            <a:r>
              <a:rPr lang="en-US" sz="1600" b="0" i="0" dirty="0">
                <a:solidFill>
                  <a:srgbClr val="132935"/>
                </a:solidFill>
                <a:effectLst/>
                <a:latin typeface="guyot-press-1"/>
              </a:rPr>
              <a:t>‘‘(</a:t>
            </a:r>
            <a:r>
              <a:rPr lang="en-US" sz="1600" b="0" i="0" dirty="0" err="1">
                <a:solidFill>
                  <a:srgbClr val="132935"/>
                </a:solidFill>
                <a:effectLst/>
                <a:latin typeface="guyot-press-1"/>
              </a:rPr>
              <a:t>i</a:t>
            </a:r>
            <a:r>
              <a:rPr lang="en-US" sz="1600" b="0" i="0" dirty="0">
                <a:solidFill>
                  <a:srgbClr val="132935"/>
                </a:solidFill>
                <a:effectLst/>
                <a:latin typeface="guyot-press-1"/>
              </a:rPr>
              <a:t>) an undergraduate student shall not be eligible to receive a Federal Direct Stafford loan under this part; and</a:t>
            </a:r>
          </a:p>
          <a:p>
            <a:pPr algn="l" fontAlgn="base">
              <a:buNone/>
            </a:pPr>
            <a:r>
              <a:rPr lang="en-US" sz="1600" b="0" i="0" dirty="0">
                <a:solidFill>
                  <a:srgbClr val="132935"/>
                </a:solidFill>
                <a:effectLst/>
                <a:latin typeface="guyot-press-1"/>
              </a:rPr>
              <a:t>‘‘(ii) the maximum annual amount of Federal Direct Unsubsidized Stafford loans such a student may borrow in any academic year (as defined in section 481(a)(2)) or its equivalent shall be the maximum annual amount for such student determined under section 428H, plus an amount equal to the amount of Federal Direct Stafford loans the student would</a:t>
            </a:r>
          </a:p>
          <a:p>
            <a:pPr algn="l" fontAlgn="base">
              <a:buNone/>
            </a:pPr>
            <a:r>
              <a:rPr lang="en-US" sz="1600" b="0" i="0" dirty="0">
                <a:solidFill>
                  <a:srgbClr val="132935"/>
                </a:solidFill>
                <a:effectLst/>
                <a:latin typeface="guyot-press-1"/>
              </a:rPr>
              <a:t>have received in the absence of this subparagraph.’’.</a:t>
            </a:r>
          </a:p>
          <a:p>
            <a:pPr algn="l" fontAlgn="base">
              <a:buNone/>
            </a:pPr>
            <a:r>
              <a:rPr lang="en-US" sz="1600" b="0" i="0" dirty="0">
                <a:solidFill>
                  <a:srgbClr val="132935"/>
                </a:solidFill>
                <a:effectLst/>
                <a:latin typeface="guyot-press-1"/>
              </a:rPr>
              <a:t>(b) Section 455(a)(8) of the Higher Education Act of 1965 (20 U.S.C. 1087e(a)(8)) is amended by adding at the end the following:</a:t>
            </a:r>
          </a:p>
          <a:p>
            <a:pPr algn="l" fontAlgn="base">
              <a:buNone/>
            </a:pPr>
            <a:r>
              <a:rPr lang="en-US" sz="1600" b="0" i="0" dirty="0">
                <a:solidFill>
                  <a:srgbClr val="132935"/>
                </a:solidFill>
                <a:effectLst/>
                <a:latin typeface="guyot-press-1"/>
              </a:rPr>
              <a:t>‘‘(D) APPLICATION OF PRIOR UNDERGRADUATE LIMITS.—Paragraph (3)(D) shall not apply during the expected time to credential described in subparagraph (B), with respect to an individual who, as of June 30, 2027, meets the requirements of clauses (</a:t>
            </a:r>
            <a:r>
              <a:rPr lang="en-US" sz="1600" b="0" i="0" dirty="0" err="1">
                <a:solidFill>
                  <a:srgbClr val="132935"/>
                </a:solidFill>
                <a:effectLst/>
                <a:latin typeface="guyot-press-1"/>
              </a:rPr>
              <a:t>i</a:t>
            </a:r>
            <a:r>
              <a:rPr lang="en-US" sz="1600" b="0" i="0" dirty="0">
                <a:solidFill>
                  <a:srgbClr val="132935"/>
                </a:solidFill>
                <a:effectLst/>
                <a:latin typeface="guyot-press-1"/>
              </a:rPr>
              <a:t>) and (ii) of subparagraph (A).’’.</a:t>
            </a:r>
          </a:p>
        </p:txBody>
      </p:sp>
      <p:sp>
        <p:nvSpPr>
          <p:cNvPr id="6" name="Title 1">
            <a:extLst>
              <a:ext uri="{FF2B5EF4-FFF2-40B4-BE49-F238E27FC236}">
                <a16:creationId xmlns:a16="http://schemas.microsoft.com/office/drawing/2014/main" id="{FF63B052-26A0-E669-49D0-523482DFFC41}"/>
              </a:ext>
            </a:extLst>
          </p:cNvPr>
          <p:cNvSpPr>
            <a:spLocks noGrp="1"/>
          </p:cNvSpPr>
          <p:nvPr>
            <p:ph type="title"/>
          </p:nvPr>
        </p:nvSpPr>
        <p:spPr>
          <a:xfrm>
            <a:off x="517259" y="352735"/>
            <a:ext cx="10671996" cy="886578"/>
          </a:xfrm>
        </p:spPr>
        <p:txBody>
          <a:bodyPr>
            <a:normAutofit/>
          </a:bodyPr>
          <a:lstStyle/>
          <a:p>
            <a:pPr algn="ctr"/>
            <a:r>
              <a:rPr lang="en-US" sz="4000" dirty="0">
                <a:solidFill>
                  <a:srgbClr val="680808"/>
                </a:solidFill>
              </a:rPr>
              <a:t>GENERAL PROVISIONS</a:t>
            </a:r>
          </a:p>
        </p:txBody>
      </p:sp>
    </p:spTree>
    <p:extLst>
      <p:ext uri="{BB962C8B-B14F-4D97-AF65-F5344CB8AC3E}">
        <p14:creationId xmlns:p14="http://schemas.microsoft.com/office/powerpoint/2010/main" val="7292741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3FA925F2-4490-5F69-65F5-E0AB22E6BEF4}"/>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FEBBFF22-0D7A-F297-EC3D-E4E3E03B25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28" name="Freeform 11">
            <a:extLst>
              <a:ext uri="{FF2B5EF4-FFF2-40B4-BE49-F238E27FC236}">
                <a16:creationId xmlns:a16="http://schemas.microsoft.com/office/drawing/2014/main" id="{9CFC0900-BD2B-A507-8798-0B9D2299B2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0" name="Freeform 13">
            <a:extLst>
              <a:ext uri="{FF2B5EF4-FFF2-40B4-BE49-F238E27FC236}">
                <a16:creationId xmlns:a16="http://schemas.microsoft.com/office/drawing/2014/main" id="{17DA8610-E23A-B473-633E-03935800E5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2" name="Freeform 25">
            <a:extLst>
              <a:ext uri="{FF2B5EF4-FFF2-40B4-BE49-F238E27FC236}">
                <a16:creationId xmlns:a16="http://schemas.microsoft.com/office/drawing/2014/main" id="{6E4D353C-DE53-89D3-6B10-FFA2420B3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3" name="Freeform 14">
            <a:extLst>
              <a:ext uri="{FF2B5EF4-FFF2-40B4-BE49-F238E27FC236}">
                <a16:creationId xmlns:a16="http://schemas.microsoft.com/office/drawing/2014/main" id="{337040EA-5335-0B34-08FC-9C2653624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34" name="5-Point Star 24">
            <a:extLst>
              <a:ext uri="{FF2B5EF4-FFF2-40B4-BE49-F238E27FC236}">
                <a16:creationId xmlns:a16="http://schemas.microsoft.com/office/drawing/2014/main" id="{6BB0F596-F3CC-817E-1393-F5C17A194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5" name="Picture 34">
            <a:extLst>
              <a:ext uri="{FF2B5EF4-FFF2-40B4-BE49-F238E27FC236}">
                <a16:creationId xmlns:a16="http://schemas.microsoft.com/office/drawing/2014/main" id="{134B489A-88DB-D03E-A06E-57DC406227F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36" name="Rectangle 35">
            <a:extLst>
              <a:ext uri="{FF2B5EF4-FFF2-40B4-BE49-F238E27FC236}">
                <a16:creationId xmlns:a16="http://schemas.microsoft.com/office/drawing/2014/main" id="{923F75E8-BC24-F9D5-11CA-FB31F914E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0"/>
            <a:ext cx="4632997" cy="6858000"/>
          </a:xfrm>
          <a:prstGeom prst="rect">
            <a:avLst/>
          </a:prstGeom>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5" name="Freeform 5">
            <a:extLst>
              <a:ext uri="{FF2B5EF4-FFF2-40B4-BE49-F238E27FC236}">
                <a16:creationId xmlns:a16="http://schemas.microsoft.com/office/drawing/2014/main" id="{3442CB16-6B08-866F-D3A8-E8B89B50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6" y="0"/>
            <a:ext cx="4293205" cy="6576643"/>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4" name="Title 3">
            <a:extLst>
              <a:ext uri="{FF2B5EF4-FFF2-40B4-BE49-F238E27FC236}">
                <a16:creationId xmlns:a16="http://schemas.microsoft.com/office/drawing/2014/main" id="{B5F32601-E05D-1C7A-4D8A-7A3C2A7708A5}"/>
              </a:ext>
            </a:extLst>
          </p:cNvPr>
          <p:cNvSpPr>
            <a:spLocks noGrp="1"/>
          </p:cNvSpPr>
          <p:nvPr>
            <p:ph type="title"/>
          </p:nvPr>
        </p:nvSpPr>
        <p:spPr>
          <a:xfrm>
            <a:off x="461110" y="1618955"/>
            <a:ext cx="3326650" cy="3338731"/>
          </a:xfrm>
        </p:spPr>
        <p:txBody>
          <a:bodyPr vert="horz" lIns="91440" tIns="45720" rIns="91440" bIns="45720" rtlCol="0" anchor="b">
            <a:normAutofit fontScale="90000"/>
          </a:bodyPr>
          <a:lstStyle/>
          <a:p>
            <a:pPr algn="ctr"/>
            <a:r>
              <a:rPr lang="en-US" sz="6600" dirty="0">
                <a:solidFill>
                  <a:srgbClr val="680808"/>
                </a:solidFill>
              </a:rPr>
              <a:t>What could </a:t>
            </a:r>
            <a:br>
              <a:rPr lang="en-US" sz="6600" dirty="0">
                <a:solidFill>
                  <a:srgbClr val="680808"/>
                </a:solidFill>
              </a:rPr>
            </a:br>
            <a:r>
              <a:rPr lang="en-US" sz="6600" dirty="0">
                <a:solidFill>
                  <a:srgbClr val="680808"/>
                </a:solidFill>
              </a:rPr>
              <a:t>be </a:t>
            </a:r>
            <a:br>
              <a:rPr lang="en-US" sz="6600" dirty="0">
                <a:solidFill>
                  <a:srgbClr val="680808"/>
                </a:solidFill>
              </a:rPr>
            </a:br>
            <a:r>
              <a:rPr lang="en-US" sz="6600" dirty="0">
                <a:solidFill>
                  <a:srgbClr val="680808"/>
                </a:solidFill>
              </a:rPr>
              <a:t>next?</a:t>
            </a:r>
          </a:p>
        </p:txBody>
      </p:sp>
      <p:sp>
        <p:nvSpPr>
          <p:cNvPr id="27" name="Rectangle 26">
            <a:extLst>
              <a:ext uri="{FF2B5EF4-FFF2-40B4-BE49-F238E27FC236}">
                <a16:creationId xmlns:a16="http://schemas.microsoft.com/office/drawing/2014/main" id="{59E5DE2C-3792-6CED-72E8-231F467B6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248871" cy="226225"/>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29" name="Rectangle 28">
            <a:extLst>
              <a:ext uri="{FF2B5EF4-FFF2-40B4-BE49-F238E27FC236}">
                <a16:creationId xmlns:a16="http://schemas.microsoft.com/office/drawing/2014/main" id="{0FDA43E7-7740-9F28-9341-A2392FDD7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52622"/>
            <a:ext cx="4250216"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31" name="Rectangle 30">
            <a:extLst>
              <a:ext uri="{FF2B5EF4-FFF2-40B4-BE49-F238E27FC236}">
                <a16:creationId xmlns:a16="http://schemas.microsoft.com/office/drawing/2014/main" id="{9AA8B513-2F4E-F7AA-3BB8-B7C13F42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1883" y="450792"/>
            <a:ext cx="6636823" cy="5950008"/>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 name="Picture 1" descr="A person with a question mark above his head&#10;&#10;Description automatically generated">
            <a:extLst>
              <a:ext uri="{FF2B5EF4-FFF2-40B4-BE49-F238E27FC236}">
                <a16:creationId xmlns:a16="http://schemas.microsoft.com/office/drawing/2014/main" id="{EEFA4699-3BF5-7C81-7753-3BD28B5A772E}"/>
              </a:ext>
            </a:extLst>
          </p:cNvPr>
          <p:cNvPicPr>
            <a:picLocks noChangeAspect="1"/>
          </p:cNvPicPr>
          <p:nvPr/>
        </p:nvPicPr>
        <p:blipFill>
          <a:blip r:embed="rId4"/>
          <a:stretch>
            <a:fillRect/>
          </a:stretch>
        </p:blipFill>
        <p:spPr>
          <a:xfrm>
            <a:off x="5321367" y="956101"/>
            <a:ext cx="6174771" cy="4939815"/>
          </a:xfrm>
          <a:prstGeom prst="rect">
            <a:avLst/>
          </a:prstGeom>
        </p:spPr>
      </p:pic>
    </p:spTree>
    <p:extLst>
      <p:ext uri="{BB962C8B-B14F-4D97-AF65-F5344CB8AC3E}">
        <p14:creationId xmlns:p14="http://schemas.microsoft.com/office/powerpoint/2010/main" val="2780589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B318664C-1B88-C5D1-9A16-853B759DA3A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Rectangle 1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16" name="Rectangle 15">
            <a:extLst>
              <a:ext uri="{FF2B5EF4-FFF2-40B4-BE49-F238E27FC236}">
                <a16:creationId xmlns:a16="http://schemas.microsoft.com/office/drawing/2014/main" id="{61F34DAB-52DE-4CC0-B643-81F62ACD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0363DFD3-4FEE-3F89-A7E1-74D39A218C3A}"/>
              </a:ext>
            </a:extLst>
          </p:cNvPr>
          <p:cNvPicPr>
            <a:picLocks noChangeAspect="1"/>
          </p:cNvPicPr>
          <p:nvPr/>
        </p:nvPicPr>
        <p:blipFill>
          <a:blip r:embed="rId4"/>
          <a:srcRect r="6178"/>
          <a:stretch>
            <a:fillRect/>
          </a:stretch>
        </p:blipFill>
        <p:spPr>
          <a:xfrm>
            <a:off x="20" y="10"/>
            <a:ext cx="11741259" cy="5600205"/>
          </a:xfrm>
          <a:prstGeom prst="rect">
            <a:avLst/>
          </a:prstGeom>
        </p:spPr>
      </p:pic>
      <p:sp>
        <p:nvSpPr>
          <p:cNvPr id="18" name="Rectangle 17">
            <a:extLst>
              <a:ext uri="{FF2B5EF4-FFF2-40B4-BE49-F238E27FC236}">
                <a16:creationId xmlns:a16="http://schemas.microsoft.com/office/drawing/2014/main" id="{82A9A3C0-86CD-4674-9020-567F2AA85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52078B7-A4A7-41F3-8113-3925A3BDA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80499" y="0"/>
            <a:ext cx="5051254" cy="5600215"/>
          </a:xfrm>
          <a:prstGeom prst="rect">
            <a:avLst/>
          </a:prstGeom>
          <a:gradFill flip="none" rotWithShape="1">
            <a:gsLst>
              <a:gs pos="0">
                <a:schemeClr val="tx1">
                  <a:alpha val="0"/>
                </a:schemeClr>
              </a:gs>
              <a:gs pos="54900">
                <a:srgbClr val="000000">
                  <a:alpha val="14000"/>
                </a:srgbClr>
              </a:gs>
              <a:gs pos="100000">
                <a:schemeClr val="tx1">
                  <a:alpha val="5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9F832E9-8174-4C9C-878F-8FC45B2BD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600215"/>
            <a:ext cx="1173175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Freeform 9">
            <a:extLst>
              <a:ext uri="{FF2B5EF4-FFF2-40B4-BE49-F238E27FC236}">
                <a16:creationId xmlns:a16="http://schemas.microsoft.com/office/drawing/2014/main" id="{12579F24-C6D5-46F1-9180-D96AFE558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63766"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5" name="TextBox 4">
            <a:extLst>
              <a:ext uri="{FF2B5EF4-FFF2-40B4-BE49-F238E27FC236}">
                <a16:creationId xmlns:a16="http://schemas.microsoft.com/office/drawing/2014/main" id="{9F88BC69-087D-FA41-DEDF-2BD41B7745DA}"/>
              </a:ext>
            </a:extLst>
          </p:cNvPr>
          <p:cNvSpPr txBox="1"/>
          <p:nvPr/>
        </p:nvSpPr>
        <p:spPr>
          <a:xfrm>
            <a:off x="4307208" y="5852005"/>
            <a:ext cx="3365537" cy="276999"/>
          </a:xfrm>
          <a:prstGeom prst="rect">
            <a:avLst/>
          </a:prstGeom>
          <a:noFill/>
        </p:spPr>
        <p:txBody>
          <a:bodyPr wrap="none" rtlCol="0">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https://fsatraining.ed.gov/course/view.php?id=107</a:t>
            </a:r>
          </a:p>
        </p:txBody>
      </p:sp>
    </p:spTree>
    <p:extLst>
      <p:ext uri="{BB962C8B-B14F-4D97-AF65-F5344CB8AC3E}">
        <p14:creationId xmlns:p14="http://schemas.microsoft.com/office/powerpoint/2010/main" val="2177936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B6B3306-9CEB-6900-80DD-9190BD7103A8}"/>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710BDC6A-27CF-4D3D-987D-A64004D1BF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E7FCAC22-642A-422B-8E48-FC011B5CD2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5" name="Rectangle 34">
              <a:extLst>
                <a:ext uri="{FF2B5EF4-FFF2-40B4-BE49-F238E27FC236}">
                  <a16:creationId xmlns:a16="http://schemas.microsoft.com/office/drawing/2014/main" id="{EBB4D63D-5B79-4759-930C-06044A25A7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6" name="Freeform 11">
              <a:extLst>
                <a:ext uri="{FF2B5EF4-FFF2-40B4-BE49-F238E27FC236}">
                  <a16:creationId xmlns:a16="http://schemas.microsoft.com/office/drawing/2014/main" id="{5C80661D-03E7-4C80-9634-B3F09E3E8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7" name="Rectangle 36">
              <a:extLst>
                <a:ext uri="{FF2B5EF4-FFF2-40B4-BE49-F238E27FC236}">
                  <a16:creationId xmlns:a16="http://schemas.microsoft.com/office/drawing/2014/main" id="{EDA3758B-0FB4-4446-B0D7-04F22D909E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useBgFill="1">
        <p:nvSpPr>
          <p:cNvPr id="39" name="Rectangle 38">
            <a:extLst>
              <a:ext uri="{FF2B5EF4-FFF2-40B4-BE49-F238E27FC236}">
                <a16:creationId xmlns:a16="http://schemas.microsoft.com/office/drawing/2014/main" id="{35AF5B58-C994-42B5-AE82-B2CF609D2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22BEF12A-F7A2-4434-A086-8C9249C0F9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88DACE9-7580-9224-DFFB-A8119FFE17C4}"/>
              </a:ext>
            </a:extLst>
          </p:cNvPr>
          <p:cNvPicPr>
            <a:picLocks noChangeAspect="1"/>
          </p:cNvPicPr>
          <p:nvPr/>
        </p:nvPicPr>
        <p:blipFill>
          <a:blip r:embed="rId3"/>
          <a:stretch>
            <a:fillRect/>
          </a:stretch>
        </p:blipFill>
        <p:spPr>
          <a:xfrm>
            <a:off x="745934" y="643467"/>
            <a:ext cx="5167164" cy="5571066"/>
          </a:xfrm>
          <a:prstGeom prst="rect">
            <a:avLst/>
          </a:prstGeom>
        </p:spPr>
      </p:pic>
      <p:pic>
        <p:nvPicPr>
          <p:cNvPr id="3" name="Picture 2">
            <a:extLst>
              <a:ext uri="{FF2B5EF4-FFF2-40B4-BE49-F238E27FC236}">
                <a16:creationId xmlns:a16="http://schemas.microsoft.com/office/drawing/2014/main" id="{8FCC2C17-A68B-E817-5B54-E957F7F2E3FC}"/>
              </a:ext>
            </a:extLst>
          </p:cNvPr>
          <p:cNvPicPr>
            <a:picLocks noChangeAspect="1"/>
          </p:cNvPicPr>
          <p:nvPr/>
        </p:nvPicPr>
        <p:blipFill>
          <a:blip r:embed="rId4"/>
          <a:stretch>
            <a:fillRect/>
          </a:stretch>
        </p:blipFill>
        <p:spPr>
          <a:xfrm>
            <a:off x="6176433" y="2462022"/>
            <a:ext cx="5372099" cy="1933955"/>
          </a:xfrm>
          <a:prstGeom prst="rect">
            <a:avLst/>
          </a:prstGeom>
        </p:spPr>
      </p:pic>
    </p:spTree>
    <p:extLst>
      <p:ext uri="{BB962C8B-B14F-4D97-AF65-F5344CB8AC3E}">
        <p14:creationId xmlns:p14="http://schemas.microsoft.com/office/powerpoint/2010/main" val="41078616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85F8B-4B48-E13F-4061-44CC066671AE}"/>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12B1C59F-1155-79B8-7C11-3F75F31C8A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412431" y="321733"/>
            <a:ext cx="4901287" cy="49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287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1410888D-F2A6-0218-B178-7D86ED54D838}"/>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1" name="Group 2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22" name="Rectangle 2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4" name="Rectangle 2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00DE336E-926D-CAA6-5A2F-3339D767D99B}"/>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3816619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FB64A7BF-7589-8DEB-48E8-159083F71D79}"/>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1" name="Group 3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32" name="Rectangle 3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34" name="Rectangle 3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4" name="Picture 3">
            <a:extLst>
              <a:ext uri="{FF2B5EF4-FFF2-40B4-BE49-F238E27FC236}">
                <a16:creationId xmlns:a16="http://schemas.microsoft.com/office/drawing/2014/main" id="{EF3AAB90-6A6A-4EE4-B048-C7CE638451A3}"/>
              </a:ext>
            </a:extLst>
          </p:cNvPr>
          <p:cNvPicPr>
            <a:picLocks noChangeAspect="1"/>
          </p:cNvPicPr>
          <p:nvPr/>
        </p:nvPicPr>
        <p:blipFill>
          <a:blip r:embed="rId4"/>
          <a:srcRect/>
          <a:stretch>
            <a:fillRect/>
          </a:stretch>
        </p:blipFill>
        <p:spPr>
          <a:xfrm>
            <a:off x="20" y="10"/>
            <a:ext cx="12191980" cy="6857990"/>
          </a:xfrm>
          <a:prstGeom prst="rect">
            <a:avLst/>
          </a:prstGeom>
        </p:spPr>
      </p:pic>
    </p:spTree>
    <p:extLst>
      <p:ext uri="{BB962C8B-B14F-4D97-AF65-F5344CB8AC3E}">
        <p14:creationId xmlns:p14="http://schemas.microsoft.com/office/powerpoint/2010/main" val="125942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99D9DF38-8666-2CEA-35C1-03DA4C770CC6}"/>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515DA87D-133C-4F77-8863-8B66D40F993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1" name="Group 40">
            <a:extLst>
              <a:ext uri="{FF2B5EF4-FFF2-40B4-BE49-F238E27FC236}">
                <a16:creationId xmlns:a16="http://schemas.microsoft.com/office/drawing/2014/main" id="{5C436ED1-B374-4FA9-AC69-CA9B086E4F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42" name="Rectangle 41">
              <a:extLst>
                <a:ext uri="{FF2B5EF4-FFF2-40B4-BE49-F238E27FC236}">
                  <a16:creationId xmlns:a16="http://schemas.microsoft.com/office/drawing/2014/main" id="{0BF795C8-C503-458A-B6C7-5C3B78FA6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Freeform 11">
              <a:extLst>
                <a:ext uri="{FF2B5EF4-FFF2-40B4-BE49-F238E27FC236}">
                  <a16:creationId xmlns:a16="http://schemas.microsoft.com/office/drawing/2014/main" id="{29605B65-A1AD-48AA-9FA4-0239C3E346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4" name="Rectangle 43">
              <a:extLst>
                <a:ext uri="{FF2B5EF4-FFF2-40B4-BE49-F238E27FC236}">
                  <a16:creationId xmlns:a16="http://schemas.microsoft.com/office/drawing/2014/main" id="{C158A24C-9ADB-45F1-90ED-8B0C00DF8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3" name="Picture 2">
            <a:extLst>
              <a:ext uri="{FF2B5EF4-FFF2-40B4-BE49-F238E27FC236}">
                <a16:creationId xmlns:a16="http://schemas.microsoft.com/office/drawing/2014/main" id="{14F2A7D7-C75B-717C-26B5-A8486FE15E71}"/>
              </a:ext>
            </a:extLst>
          </p:cNvPr>
          <p:cNvPicPr>
            <a:picLocks noChangeAspect="1"/>
          </p:cNvPicPr>
          <p:nvPr/>
        </p:nvPicPr>
        <p:blipFill>
          <a:blip r:embed="rId4"/>
          <a:srcRect l="444"/>
          <a:stretch>
            <a:fillRect/>
          </a:stretch>
        </p:blipFill>
        <p:spPr>
          <a:xfrm>
            <a:off x="20" y="10"/>
            <a:ext cx="12191980" cy="6857990"/>
          </a:xfrm>
          <a:prstGeom prst="rect">
            <a:avLst/>
          </a:prstGeom>
        </p:spPr>
      </p:pic>
    </p:spTree>
    <p:extLst>
      <p:ext uri="{BB962C8B-B14F-4D97-AF65-F5344CB8AC3E}">
        <p14:creationId xmlns:p14="http://schemas.microsoft.com/office/powerpoint/2010/main" val="270810256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
      <a:dk1>
        <a:srgbClr val="191918"/>
      </a:dk1>
      <a:lt1>
        <a:srgbClr val="FFFFFF"/>
      </a:lt1>
      <a:dk2>
        <a:srgbClr val="2F3337"/>
      </a:dk2>
      <a:lt2>
        <a:srgbClr val="FFFFFE"/>
      </a:lt2>
      <a:accent1>
        <a:srgbClr val="2279A7"/>
      </a:accent1>
      <a:accent2>
        <a:srgbClr val="3EA11B"/>
      </a:accent2>
      <a:accent3>
        <a:srgbClr val="1C7959"/>
      </a:accent3>
      <a:accent4>
        <a:srgbClr val="195B7D"/>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21.20_FSA_PowerpointTemplate" id="{0E69033A-4420-CB45-A9C1-9A9966634D49}" vid="{D5AB89A8-F229-504D-B51F-1F1DFB1E0013}"/>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E PowerPoint Widescreen" id="{243A921C-E7D6-8C41-9161-187F25BC1642}" vid="{87465F9C-2CF5-4644-8649-73161D39047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65775</TotalTime>
  <Words>1713</Words>
  <Application>Microsoft Office PowerPoint</Application>
  <PresentationFormat>Widescreen</PresentationFormat>
  <Paragraphs>87</Paragraphs>
  <Slides>61</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61</vt:i4>
      </vt:variant>
    </vt:vector>
  </HeadingPairs>
  <TitlesOfParts>
    <vt:vector size="75" baseType="lpstr">
      <vt:lpstr>Arial</vt:lpstr>
      <vt:lpstr>Arial Narrow</vt:lpstr>
      <vt:lpstr>Calibri</vt:lpstr>
      <vt:lpstr>Cambria</vt:lpstr>
      <vt:lpstr>Franklin Gothic Book</vt:lpstr>
      <vt:lpstr>Franklin Gothic Medium</vt:lpstr>
      <vt:lpstr>Franklin Gothic Std Condensed</vt:lpstr>
      <vt:lpstr>guyot-press-1</vt:lpstr>
      <vt:lpstr>Impact</vt:lpstr>
      <vt:lpstr>Oswald</vt:lpstr>
      <vt:lpstr>Roboto</vt:lpstr>
      <vt:lpstr>Main Event</vt:lpstr>
      <vt:lpstr>Office Theme</vt:lpstr>
      <vt:lpstr>Custom Design</vt:lpstr>
      <vt:lpstr>Federal legislative &amp;  Regulatory  Update</vt:lpstr>
      <vt:lpstr>AGENDA</vt:lpstr>
      <vt:lpstr>REGULATORY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American Enterprise Institute op ed </vt:lpstr>
      <vt:lpstr>American Enterprise Institute op ed </vt:lpstr>
      <vt:lpstr>American Enterprise Institute op ed </vt:lpstr>
      <vt:lpstr>American Enterprise Institute op ed </vt:lpstr>
      <vt:lpstr>PowerPoint Presentation</vt:lpstr>
      <vt:lpstr> public service loan forgiveness</vt:lpstr>
      <vt:lpstr> Reimagining  and  Improving  Student Education  (RISE)  Committee</vt:lpstr>
      <vt:lpstr> ACCOUNTABILITY IN HIGHER EDUCATION  AND ACCESS  THROUGH  DEMAND-DRIVEN WORKFORCE PELL (AHEAD) Committee  Federal workforce Pell &amp; other Pell issues</vt:lpstr>
      <vt:lpstr> ACCOUNTABILITY IN HIGHER EDUCATION  AND ACCESS  THROUGH  DEMAND-DRIVEN WORKFORCE PELL (AHEAD) Committee  Student tuition and Transparency system &amp; earnings accountability</vt:lpstr>
      <vt:lpstr> Accreditation, Innovation, and modernization COMMITTEE</vt:lpstr>
      <vt:lpstr>PowerPoint Presentation</vt:lpstr>
      <vt:lpstr>PowerPoint Presentation</vt:lpstr>
      <vt:lpstr>PowerPoint Presentation</vt:lpstr>
      <vt:lpstr>legislative UPDATE</vt:lpstr>
      <vt:lpstr>U.S.  House of Representatives</vt:lpstr>
      <vt:lpstr>PowerPoint Presentation</vt:lpstr>
      <vt:lpstr>PowerPoint Presentation</vt:lpstr>
      <vt:lpstr>PowerPoint Presentation</vt:lpstr>
      <vt:lpstr>House committee on appropriations</vt:lpstr>
      <vt:lpstr>MANAGER’s AMENDMENT</vt:lpstr>
      <vt:lpstr>PowerPoint Presentation</vt:lpstr>
      <vt:lpstr>PowerPoint Presentation</vt:lpstr>
      <vt:lpstr>PowerPoint Presentation</vt:lpstr>
      <vt:lpstr>PowerPoint Presentation</vt:lpstr>
      <vt:lpstr>GENERAL PROVISIONS</vt:lpstr>
      <vt:lpstr>GENERAL PROVISIONS</vt:lpstr>
      <vt:lpstr>What could  be  next?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Federal legislative &amp;  Regulatory  Update</dc:title>
  <dc:creator>Tom Netting</dc:creator>
  <cp:lastModifiedBy>Tom Netting</cp:lastModifiedBy>
  <cp:revision>39</cp:revision>
  <dcterms:created xsi:type="dcterms:W3CDTF">2020-12-23T16:41:23Z</dcterms:created>
  <dcterms:modified xsi:type="dcterms:W3CDTF">2026-06-11T17:34:38Z</dcterms:modified>
</cp:coreProperties>
</file>